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8" r:id="rId3"/>
    <p:sldId id="257" r:id="rId4"/>
    <p:sldId id="259" r:id="rId5"/>
    <p:sldId id="271" r:id="rId6"/>
    <p:sldId id="272" r:id="rId7"/>
    <p:sldId id="261" r:id="rId8"/>
    <p:sldId id="262" r:id="rId9"/>
    <p:sldId id="263" r:id="rId10"/>
    <p:sldId id="264" r:id="rId11"/>
    <p:sldId id="265" r:id="rId12"/>
    <p:sldId id="267" r:id="rId13"/>
    <p:sldId id="270"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0" d="100"/>
          <a:sy n="80" d="100"/>
        </p:scale>
        <p:origin x="-7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BC829A-C052-EB4A-99F4-EBBAEE2B7B6F}" type="datetimeFigureOut">
              <a:rPr lang="en-US" smtClean="0"/>
              <a:t>4/10/13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B58EAC-1343-544E-801D-3FD85B0ED799}" type="slidenum">
              <a:rPr lang="en-US" smtClean="0"/>
              <a:t>‹#›</a:t>
            </a:fld>
            <a:endParaRPr lang="en-US"/>
          </a:p>
        </p:txBody>
      </p:sp>
    </p:spTree>
    <p:extLst>
      <p:ext uri="{BB962C8B-B14F-4D97-AF65-F5344CB8AC3E}">
        <p14:creationId xmlns:p14="http://schemas.microsoft.com/office/powerpoint/2010/main" val="41614818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sz="2000">
                <a:solidFill>
                  <a:schemeClr val="tx1"/>
                </a:solidFill>
                <a:latin typeface="Times New Roman" pitchFamily="18" charset="0"/>
              </a:defRPr>
            </a:lvl1pPr>
            <a:lvl2pPr marL="742950" indent="-285750">
              <a:defRPr sz="2000">
                <a:solidFill>
                  <a:schemeClr val="tx1"/>
                </a:solidFill>
                <a:latin typeface="Times New Roman" pitchFamily="18" charset="0"/>
              </a:defRPr>
            </a:lvl2pPr>
            <a:lvl3pPr marL="1143000" indent="-228600">
              <a:defRPr sz="2000">
                <a:solidFill>
                  <a:schemeClr val="tx1"/>
                </a:solidFill>
                <a:latin typeface="Times New Roman" pitchFamily="18" charset="0"/>
              </a:defRPr>
            </a:lvl3pPr>
            <a:lvl4pPr marL="1600200" indent="-228600">
              <a:defRPr sz="2000">
                <a:solidFill>
                  <a:schemeClr val="tx1"/>
                </a:solidFill>
                <a:latin typeface="Times New Roman" pitchFamily="18" charset="0"/>
              </a:defRPr>
            </a:lvl4pPr>
            <a:lvl5pPr marL="2057400" indent="-22860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fld id="{75A80ABF-2332-4846-A984-52E1F8C02410}" type="slidenum">
              <a:rPr lang="en-US" sz="1200" smtClean="0"/>
              <a:pPr/>
              <a:t>2</a:t>
            </a:fld>
            <a:endParaRPr lang="en-US" sz="1200" smtClean="0"/>
          </a:p>
        </p:txBody>
      </p:sp>
      <p:sp>
        <p:nvSpPr>
          <p:cNvPr id="18435" name="Rectangle 2"/>
          <p:cNvSpPr>
            <a:spLocks noGrp="1" noRot="1" noChangeAspect="1" noChangeArrowheads="1" noTextEdit="1"/>
          </p:cNvSpPr>
          <p:nvPr>
            <p:ph type="sldImg"/>
          </p:nvPr>
        </p:nvSpPr>
        <p:spPr>
          <a:xfrm>
            <a:off x="1150938" y="692150"/>
            <a:ext cx="4556125" cy="3416300"/>
          </a:xfrm>
          <a:noFill/>
          <a:ln w="12700" cap="flat">
            <a:solidFill>
              <a:schemeClr val="tx1"/>
            </a:solidFill>
          </a:ln>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endParaRPr lang="en-US" sz="180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a:p>
            <a:pPr eaLnBrk="1" hangingPunct="1">
              <a:spcBef>
                <a:spcPct val="0"/>
              </a:spcBef>
            </a:pPr>
            <a:endParaRPr lang="en-US">
              <a:latin typeface="Calibri" charset="0"/>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801462C6-8703-D342-A032-DE266AA35850}" type="slidenum">
              <a:rPr lang="en-US" sz="1200"/>
              <a:pPr eaLnBrk="1" hangingPunct="1"/>
              <a:t>4</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a:p>
            <a:pPr eaLnBrk="1" hangingPunct="1">
              <a:spcBef>
                <a:spcPct val="0"/>
              </a:spcBef>
            </a:pPr>
            <a:endParaRPr lang="en-US">
              <a:latin typeface="Calibri"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6BCE1CFD-4F6A-2240-96DE-11AA5534E657}" type="slidenum">
              <a:rPr lang="en-US" sz="1200"/>
              <a:pPr eaLnBrk="1" hangingPunct="1"/>
              <a:t>8</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4300">
                <a:solidFill>
                  <a:srgbClr val="000000"/>
                </a:solidFill>
                <a:latin typeface="Gill Sans" charset="0"/>
                <a:ea typeface="ヒラギノ角ゴ ProN W3" charset="-128"/>
                <a:sym typeface="Gill Sans" charset="0"/>
              </a:defRPr>
            </a:lvl1pPr>
            <a:lvl2pPr marL="742950" indent="-285750" eaLnBrk="0" hangingPunct="0">
              <a:defRPr sz="4300">
                <a:solidFill>
                  <a:srgbClr val="000000"/>
                </a:solidFill>
                <a:latin typeface="Gill Sans" charset="0"/>
                <a:ea typeface="ヒラギノ角ゴ ProN W3" charset="-128"/>
                <a:sym typeface="Gill Sans" charset="0"/>
              </a:defRPr>
            </a:lvl2pPr>
            <a:lvl3pPr marL="1143000" indent="-228600" eaLnBrk="0" hangingPunct="0">
              <a:defRPr sz="4300">
                <a:solidFill>
                  <a:srgbClr val="000000"/>
                </a:solidFill>
                <a:latin typeface="Gill Sans" charset="0"/>
                <a:ea typeface="ヒラギノ角ゴ ProN W3" charset="-128"/>
                <a:sym typeface="Gill Sans" charset="0"/>
              </a:defRPr>
            </a:lvl3pPr>
            <a:lvl4pPr marL="1600200" indent="-228600" eaLnBrk="0" hangingPunct="0">
              <a:defRPr sz="4300">
                <a:solidFill>
                  <a:srgbClr val="000000"/>
                </a:solidFill>
                <a:latin typeface="Gill Sans" charset="0"/>
                <a:ea typeface="ヒラギノ角ゴ ProN W3" charset="-128"/>
                <a:sym typeface="Gill Sans" charset="0"/>
              </a:defRPr>
            </a:lvl4pPr>
            <a:lvl5pPr marL="2057400" indent="-228600" eaLnBrk="0" hangingPunct="0">
              <a:defRPr sz="43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9pPr>
          </a:lstStyle>
          <a:p>
            <a:pPr eaLnBrk="1" hangingPunct="1"/>
            <a:fld id="{B9ECF652-81AB-497B-888F-46C39C09F117}" type="slidenum">
              <a:rPr lang="en-US" sz="1200" smtClean="0">
                <a:solidFill>
                  <a:schemeClr val="tx1"/>
                </a:solidFill>
                <a:latin typeface="Arial" pitchFamily="34" charset="0"/>
                <a:cs typeface="Arial" pitchFamily="34" charset="0"/>
              </a:rPr>
              <a:pPr eaLnBrk="1" hangingPunct="1"/>
              <a:t>9</a:t>
            </a:fld>
            <a:endParaRPr lang="en-US" sz="1200" smtClean="0">
              <a:solidFill>
                <a:schemeClr val="tx1"/>
              </a:solidFill>
              <a:latin typeface="Arial" pitchFamily="34" charset="0"/>
              <a:cs typeface="Arial" pitchFamily="34" charset="0"/>
            </a:endParaRPr>
          </a:p>
        </p:txBody>
      </p:sp>
      <p:sp>
        <p:nvSpPr>
          <p:cNvPr id="131075"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4300">
                <a:solidFill>
                  <a:srgbClr val="000000"/>
                </a:solidFill>
                <a:latin typeface="Gill Sans" charset="0"/>
                <a:ea typeface="ヒラギノ角ゴ ProN W3" charset="-128"/>
                <a:sym typeface="Gill Sans" charset="0"/>
              </a:defRPr>
            </a:lvl1pPr>
            <a:lvl2pPr marL="742950" indent="-285750" eaLnBrk="0" hangingPunct="0">
              <a:defRPr sz="4300">
                <a:solidFill>
                  <a:srgbClr val="000000"/>
                </a:solidFill>
                <a:latin typeface="Gill Sans" charset="0"/>
                <a:ea typeface="ヒラギノ角ゴ ProN W3" charset="-128"/>
                <a:sym typeface="Gill Sans" charset="0"/>
              </a:defRPr>
            </a:lvl2pPr>
            <a:lvl3pPr marL="1143000" indent="-228600" eaLnBrk="0" hangingPunct="0">
              <a:defRPr sz="4300">
                <a:solidFill>
                  <a:srgbClr val="000000"/>
                </a:solidFill>
                <a:latin typeface="Gill Sans" charset="0"/>
                <a:ea typeface="ヒラギノ角ゴ ProN W3" charset="-128"/>
                <a:sym typeface="Gill Sans" charset="0"/>
              </a:defRPr>
            </a:lvl3pPr>
            <a:lvl4pPr marL="1600200" indent="-228600" eaLnBrk="0" hangingPunct="0">
              <a:defRPr sz="4300">
                <a:solidFill>
                  <a:srgbClr val="000000"/>
                </a:solidFill>
                <a:latin typeface="Gill Sans" charset="0"/>
                <a:ea typeface="ヒラギノ角ゴ ProN W3" charset="-128"/>
                <a:sym typeface="Gill Sans" charset="0"/>
              </a:defRPr>
            </a:lvl4pPr>
            <a:lvl5pPr marL="2057400" indent="-228600" eaLnBrk="0" hangingPunct="0">
              <a:defRPr sz="43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9pPr>
          </a:lstStyle>
          <a:p>
            <a:pPr algn="r" eaLnBrk="1" hangingPunct="1"/>
            <a:fld id="{11F3F664-0BB2-4085-B788-3D7057F5740A}" type="slidenum">
              <a:rPr lang="en-US" sz="1200">
                <a:solidFill>
                  <a:schemeClr val="tx1"/>
                </a:solidFill>
                <a:latin typeface="Arial" pitchFamily="34" charset="0"/>
                <a:cs typeface="Arial" pitchFamily="34" charset="0"/>
              </a:rPr>
              <a:pPr algn="r" eaLnBrk="1" hangingPunct="1"/>
              <a:t>9</a:t>
            </a:fld>
            <a:endParaRPr lang="en-US" sz="1200">
              <a:solidFill>
                <a:schemeClr val="tx1"/>
              </a:solidFill>
              <a:latin typeface="Arial" pitchFamily="34" charset="0"/>
              <a:cs typeface="Arial" pitchFamily="34" charset="0"/>
            </a:endParaRPr>
          </a:p>
        </p:txBody>
      </p:sp>
      <p:sp>
        <p:nvSpPr>
          <p:cNvPr id="13107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{skip if short on time}</a:t>
            </a:r>
          </a:p>
          <a:p>
            <a:pPr eaLnBrk="1" hangingPunct="1">
              <a:spcBef>
                <a:spcPct val="0"/>
              </a:spcBef>
            </a:pPr>
            <a:r>
              <a:rPr lang="en-US" smtClean="0"/>
              <a:t>To improve ease of use (and the ‘coolness factor’ for the kids), Brian’s team has created low-cost wireless EMG electrodes. </a:t>
            </a:r>
          </a:p>
          <a:p>
            <a:pPr eaLnBrk="1" hangingPunct="1">
              <a:spcBef>
                <a:spcPct val="0"/>
              </a:spcBef>
            </a:pPr>
            <a:r>
              <a:rPr lang="en-US" smtClean="0"/>
              <a:t>--- They designed circuits populated with off the shelf components, to digitize and transmit EMG, and fit easily inside small electrode housings. </a:t>
            </a:r>
          </a:p>
          <a:p>
            <a:pPr eaLnBrk="1" hangingPunct="1">
              <a:spcBef>
                <a:spcPct val="0"/>
              </a:spcBef>
            </a:pPr>
            <a:r>
              <a:rPr lang="en-US" smtClean="0"/>
              <a:t>The subjects need only to slip on a strap with sensors over the muscles of interest before playing the game.  </a:t>
            </a:r>
          </a:p>
          <a:p>
            <a:pPr eaLnBrk="1" hangingPunct="1">
              <a:spcBef>
                <a:spcPct val="0"/>
              </a:spcBef>
            </a:pPr>
            <a:r>
              <a:rPr lang="en-US" smtClean="0"/>
              <a:t>--- Brian’s group has also created a USB ‘thumb drive’ to receive and process the wireless EMG signal. </a:t>
            </a:r>
          </a:p>
          <a:p>
            <a:pPr eaLnBrk="1" hangingPunct="1">
              <a:spcBef>
                <a:spcPct val="0"/>
              </a:spcBef>
            </a:pPr>
            <a:r>
              <a:rPr lang="en-US" smtClean="0"/>
              <a:t>Thus, the entire system fits in the palm of your hand, and can be used with any computer.</a:t>
            </a:r>
          </a:p>
          <a:p>
            <a:pPr eaLnBrk="1" hangingPunct="1">
              <a:spcBef>
                <a:spcPct val="0"/>
              </a:spcBef>
            </a:pPr>
            <a:r>
              <a:rPr lang="en-US" smtClean="0"/>
              <a:t>--- Although we initially validated this system with the Bumblebee, Brian’s ultra-low power custom CMOS circuit with a very efficient radio, we have chosen to use COTS components to keep the system cost down and make it accessible to a larger population of patients.</a:t>
            </a:r>
          </a:p>
          <a:p>
            <a:pPr eaLnBrk="1" hangingPunct="1">
              <a:spcBef>
                <a:spcPct val="0"/>
              </a:spcBef>
            </a:pPr>
            <a:endParaRPr lang="en-US" smtClean="0"/>
          </a:p>
          <a:p>
            <a:pPr eaLnBrk="1" hangingPunct="1">
              <a:spcBef>
                <a:spcPct val="0"/>
              </a:spcBef>
            </a:pPr>
            <a:r>
              <a:rPr lang="en-US" smtClean="0"/>
              <a:t>[Trans]: We have also recently deployed web-enabled software to provide a remote link between the patient and physical therapist.</a:t>
            </a:r>
          </a:p>
          <a:p>
            <a:pPr eaLnBrk="1" hangingPunct="1">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4300">
                <a:solidFill>
                  <a:srgbClr val="000000"/>
                </a:solidFill>
                <a:latin typeface="Gill Sans" charset="0"/>
                <a:ea typeface="ヒラギノ角ゴ ProN W3" charset="-128"/>
                <a:sym typeface="Gill Sans" charset="0"/>
              </a:defRPr>
            </a:lvl1pPr>
            <a:lvl2pPr marL="742950" indent="-285750" eaLnBrk="0" hangingPunct="0">
              <a:defRPr sz="4300">
                <a:solidFill>
                  <a:srgbClr val="000000"/>
                </a:solidFill>
                <a:latin typeface="Gill Sans" charset="0"/>
                <a:ea typeface="ヒラギノ角ゴ ProN W3" charset="-128"/>
                <a:sym typeface="Gill Sans" charset="0"/>
              </a:defRPr>
            </a:lvl2pPr>
            <a:lvl3pPr marL="1143000" indent="-228600" eaLnBrk="0" hangingPunct="0">
              <a:defRPr sz="4300">
                <a:solidFill>
                  <a:srgbClr val="000000"/>
                </a:solidFill>
                <a:latin typeface="Gill Sans" charset="0"/>
                <a:ea typeface="ヒラギノ角ゴ ProN W3" charset="-128"/>
                <a:sym typeface="Gill Sans" charset="0"/>
              </a:defRPr>
            </a:lvl3pPr>
            <a:lvl4pPr marL="1600200" indent="-228600" eaLnBrk="0" hangingPunct="0">
              <a:defRPr sz="4300">
                <a:solidFill>
                  <a:srgbClr val="000000"/>
                </a:solidFill>
                <a:latin typeface="Gill Sans" charset="0"/>
                <a:ea typeface="ヒラギノ角ゴ ProN W3" charset="-128"/>
                <a:sym typeface="Gill Sans" charset="0"/>
              </a:defRPr>
            </a:lvl4pPr>
            <a:lvl5pPr marL="2057400" indent="-228600" eaLnBrk="0" hangingPunct="0">
              <a:defRPr sz="43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9pPr>
          </a:lstStyle>
          <a:p>
            <a:pPr eaLnBrk="1" hangingPunct="1"/>
            <a:fld id="{8A92BD0C-3062-4AB6-A858-23379E0116E2}" type="slidenum">
              <a:rPr lang="en-US" sz="1200" smtClean="0">
                <a:solidFill>
                  <a:schemeClr val="tx1"/>
                </a:solidFill>
                <a:latin typeface="Arial" pitchFamily="34" charset="0"/>
                <a:cs typeface="Arial" pitchFamily="34" charset="0"/>
              </a:rPr>
              <a:pPr eaLnBrk="1" hangingPunct="1"/>
              <a:t>10</a:t>
            </a:fld>
            <a:endParaRPr lang="en-US" sz="1200" smtClean="0">
              <a:solidFill>
                <a:schemeClr val="tx1"/>
              </a:solidFill>
              <a:latin typeface="Arial" pitchFamily="34" charset="0"/>
              <a:cs typeface="Arial" pitchFamily="34" charset="0"/>
            </a:endParaRPr>
          </a:p>
        </p:txBody>
      </p:sp>
      <p:sp>
        <p:nvSpPr>
          <p:cNvPr id="132099"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4300">
                <a:solidFill>
                  <a:srgbClr val="000000"/>
                </a:solidFill>
                <a:latin typeface="Gill Sans" charset="0"/>
                <a:ea typeface="ヒラギノ角ゴ ProN W3" charset="-128"/>
                <a:sym typeface="Gill Sans" charset="0"/>
              </a:defRPr>
            </a:lvl1pPr>
            <a:lvl2pPr marL="742950" indent="-285750" eaLnBrk="0" hangingPunct="0">
              <a:defRPr sz="4300">
                <a:solidFill>
                  <a:srgbClr val="000000"/>
                </a:solidFill>
                <a:latin typeface="Gill Sans" charset="0"/>
                <a:ea typeface="ヒラギノ角ゴ ProN W3" charset="-128"/>
                <a:sym typeface="Gill Sans" charset="0"/>
              </a:defRPr>
            </a:lvl2pPr>
            <a:lvl3pPr marL="1143000" indent="-228600" eaLnBrk="0" hangingPunct="0">
              <a:defRPr sz="4300">
                <a:solidFill>
                  <a:srgbClr val="000000"/>
                </a:solidFill>
                <a:latin typeface="Gill Sans" charset="0"/>
                <a:ea typeface="ヒラギノ角ゴ ProN W3" charset="-128"/>
                <a:sym typeface="Gill Sans" charset="0"/>
              </a:defRPr>
            </a:lvl3pPr>
            <a:lvl4pPr marL="1600200" indent="-228600" eaLnBrk="0" hangingPunct="0">
              <a:defRPr sz="4300">
                <a:solidFill>
                  <a:srgbClr val="000000"/>
                </a:solidFill>
                <a:latin typeface="Gill Sans" charset="0"/>
                <a:ea typeface="ヒラギノ角ゴ ProN W3" charset="-128"/>
                <a:sym typeface="Gill Sans" charset="0"/>
              </a:defRPr>
            </a:lvl4pPr>
            <a:lvl5pPr marL="2057400" indent="-228600" eaLnBrk="0" hangingPunct="0">
              <a:defRPr sz="43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9pPr>
          </a:lstStyle>
          <a:p>
            <a:pPr algn="r" eaLnBrk="1" hangingPunct="1"/>
            <a:fld id="{8902845E-1D44-428D-A245-E43F1A430369}" type="slidenum">
              <a:rPr lang="en-US" sz="1200">
                <a:solidFill>
                  <a:schemeClr val="tx1"/>
                </a:solidFill>
                <a:latin typeface="Arial" pitchFamily="34" charset="0"/>
                <a:cs typeface="Arial" pitchFamily="34" charset="0"/>
              </a:rPr>
              <a:pPr algn="r" eaLnBrk="1" hangingPunct="1"/>
              <a:t>10</a:t>
            </a:fld>
            <a:endParaRPr lang="en-US" sz="1200">
              <a:solidFill>
                <a:schemeClr val="tx1"/>
              </a:solidFill>
              <a:latin typeface="Arial" pitchFamily="34" charset="0"/>
              <a:cs typeface="Arial" pitchFamily="34" charset="0"/>
            </a:endParaRPr>
          </a:p>
        </p:txBody>
      </p:sp>
      <p:sp>
        <p:nvSpPr>
          <p:cNvPr id="13210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10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{skip if short on time}</a:t>
            </a:r>
          </a:p>
          <a:p>
            <a:pPr eaLnBrk="1" hangingPunct="1">
              <a:spcBef>
                <a:spcPct val="0"/>
              </a:spcBef>
            </a:pPr>
            <a:r>
              <a:rPr lang="en-US" smtClean="0"/>
              <a:t>This cloud-based software facilitates interaction between the patient at home and the therapist in their clinic. </a:t>
            </a:r>
          </a:p>
          <a:p>
            <a:pPr eaLnBrk="1" hangingPunct="1">
              <a:spcBef>
                <a:spcPct val="0"/>
              </a:spcBef>
            </a:pPr>
            <a:r>
              <a:rPr lang="en-US" smtClean="0"/>
              <a:t>--- A simple user interface allows the patient to perform test sequences and launch specific EMG-controlled games chosen for their therapy goals.</a:t>
            </a:r>
          </a:p>
          <a:p>
            <a:pPr eaLnBrk="1" hangingPunct="1">
              <a:spcBef>
                <a:spcPct val="0"/>
              </a:spcBef>
            </a:pPr>
            <a:r>
              <a:rPr lang="en-US" smtClean="0"/>
              <a:t>--- Therapists can review game play and muscle activity data, and upload changes to the therapy program game or difficulty.</a:t>
            </a:r>
          </a:p>
          <a:p>
            <a:pPr eaLnBrk="1" hangingPunct="1">
              <a:spcBef>
                <a:spcPct val="0"/>
              </a:spcBef>
            </a:pPr>
            <a:r>
              <a:rPr lang="en-US" smtClean="0"/>
              <a:t>This allows the therapist to review the patient’s performance remotely, and eliminates the need for costly home or clinical visits.  </a:t>
            </a:r>
          </a:p>
          <a:p>
            <a:pPr eaLnBrk="1" hangingPunct="1">
              <a:spcBef>
                <a:spcPct val="0"/>
              </a:spcBef>
            </a:pPr>
            <a:endParaRPr lang="en-US" smtClean="0"/>
          </a:p>
          <a:p>
            <a:pPr eaLnBrk="1" hangingPunct="1"/>
            <a:r>
              <a:rPr lang="en-US" smtClean="0"/>
              <a:t>[Concl:] We are excited about the potential of this NeuroGame therapy to improve motor function following brain injury.  We are currently in the middle of testing a group of 10 subject recovering from stroke, and we are in the process of beginning to test this intervention for people with incomplete spinal cord as well as lower-extremity impairments.</a:t>
            </a:r>
          </a:p>
          <a:p>
            <a:pPr eaLnBrk="1" hangingPunct="1"/>
            <a:endParaRPr lang="en-US" smtClean="0"/>
          </a:p>
          <a:p>
            <a:pPr eaLnBrk="1" hangingPunct="1">
              <a:spcBef>
                <a:spcPct val="0"/>
              </a:spcBef>
            </a:pPr>
            <a:r>
              <a:rPr lang="en-US" smtClean="0"/>
              <a:t>[trans]: To summarize the three neural engineering approaches I’ve described today…</a:t>
            </a:r>
          </a:p>
          <a:p>
            <a:pPr eaLnBrk="1" hangingPunct="1">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a:p>
            <a:pPr eaLnBrk="1" hangingPunct="1">
              <a:spcBef>
                <a:spcPct val="0"/>
              </a:spcBef>
            </a:pPr>
            <a:endParaRPr lang="en-US">
              <a:latin typeface="Calibri" charset="0"/>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C6119D4A-56E8-B64C-A077-3734BC86DC14}" type="slidenum">
              <a:rPr lang="en-US" sz="1200"/>
              <a:pPr eaLnBrk="1" hangingPunct="1"/>
              <a:t>12</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4/10/13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974996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4/10/13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10730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4/10/13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280571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C3C3A-537D-4F4B-B95B-E2F9E0A219E1}" type="datetimeFigureOut">
              <a:rPr lang="en-US" smtClean="0"/>
              <a:t>4/10/13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648474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5C3C3A-537D-4F4B-B95B-E2F9E0A219E1}" type="datetimeFigureOut">
              <a:rPr lang="en-US" smtClean="0"/>
              <a:t>4/10/13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1408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5C3C3A-537D-4F4B-B95B-E2F9E0A219E1}" type="datetimeFigureOut">
              <a:rPr lang="en-US" smtClean="0"/>
              <a:t>4/10/13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1272648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5C3C3A-537D-4F4B-B95B-E2F9E0A219E1}" type="datetimeFigureOut">
              <a:rPr lang="en-US" smtClean="0"/>
              <a:t>4/10/13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2297805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5C3C3A-537D-4F4B-B95B-E2F9E0A219E1}" type="datetimeFigureOut">
              <a:rPr lang="en-US" smtClean="0"/>
              <a:t>4/10/13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968416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5C3C3A-537D-4F4B-B95B-E2F9E0A219E1}" type="datetimeFigureOut">
              <a:rPr lang="en-US" smtClean="0"/>
              <a:t>4/10/13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148416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5C3C3A-537D-4F4B-B95B-E2F9E0A219E1}" type="datetimeFigureOut">
              <a:rPr lang="en-US" smtClean="0"/>
              <a:t>4/10/13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3257427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5C3C3A-537D-4F4B-B95B-E2F9E0A219E1}" type="datetimeFigureOut">
              <a:rPr lang="en-US" smtClean="0"/>
              <a:t>4/10/13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B95F9-30F9-9B44-A852-189681767548}" type="slidenum">
              <a:rPr lang="en-US" smtClean="0"/>
              <a:t>‹#›</a:t>
            </a:fld>
            <a:endParaRPr lang="en-US"/>
          </a:p>
        </p:txBody>
      </p:sp>
    </p:spTree>
    <p:extLst>
      <p:ext uri="{BB962C8B-B14F-4D97-AF65-F5344CB8AC3E}">
        <p14:creationId xmlns:p14="http://schemas.microsoft.com/office/powerpoint/2010/main" val="4043884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5C3C3A-537D-4F4B-B95B-E2F9E0A219E1}" type="datetimeFigureOut">
              <a:rPr lang="en-US" smtClean="0"/>
              <a:t>4/10/13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B95F9-30F9-9B44-A852-189681767548}" type="slidenum">
              <a:rPr lang="en-US" smtClean="0"/>
              <a:t>‹#›</a:t>
            </a:fld>
            <a:endParaRPr lang="en-US"/>
          </a:p>
        </p:txBody>
      </p:sp>
    </p:spTree>
    <p:extLst>
      <p:ext uri="{BB962C8B-B14F-4D97-AF65-F5344CB8AC3E}">
        <p14:creationId xmlns:p14="http://schemas.microsoft.com/office/powerpoint/2010/main" val="1337571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jpg"/><Relationship Id="rId6" Type="http://schemas.openxmlformats.org/officeDocument/2006/relationships/image" Target="../media/image49.jpg"/><Relationship Id="rId7" Type="http://schemas.openxmlformats.org/officeDocument/2006/relationships/image" Target="../media/image50.png"/><Relationship Id="rId8" Type="http://schemas.openxmlformats.org/officeDocument/2006/relationships/image" Target="../media/image51.jpeg"/><Relationship Id="rId9"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png"/><Relationship Id="rId7" Type="http://schemas.openxmlformats.org/officeDocument/2006/relationships/image" Target="../media/image14.jpe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openxmlformats.org/officeDocument/2006/relationships/image" Target="../media/image1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 Id="rId3"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1" Type="http://schemas.openxmlformats.org/officeDocument/2006/relationships/image" Target="../media/image34.jpeg"/><Relationship Id="rId12"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jpeg"/><Relationship Id="rId10"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CSNE </a:t>
            </a:r>
            <a:r>
              <a:rPr lang="en-US" dirty="0" err="1" smtClean="0"/>
              <a:t>Testbeds</a:t>
            </a:r>
            <a:endParaRPr lang="en-US" dirty="0"/>
          </a:p>
        </p:txBody>
      </p:sp>
      <p:sp>
        <p:nvSpPr>
          <p:cNvPr id="3" name="Subtitle 2"/>
          <p:cNvSpPr>
            <a:spLocks noGrp="1"/>
          </p:cNvSpPr>
          <p:nvPr>
            <p:ph type="subTitle" idx="1"/>
          </p:nvPr>
        </p:nvSpPr>
        <p:spPr/>
        <p:txBody>
          <a:bodyPr/>
          <a:lstStyle/>
          <a:p>
            <a:r>
              <a:rPr lang="en-US" dirty="0" smtClean="0"/>
              <a:t>04/10/</a:t>
            </a:r>
            <a:r>
              <a:rPr lang="en-US" dirty="0" smtClean="0"/>
              <a:t>13</a:t>
            </a:r>
            <a:endParaRPr lang="en-US" dirty="0"/>
          </a:p>
        </p:txBody>
      </p:sp>
    </p:spTree>
    <p:extLst>
      <p:ext uri="{BB962C8B-B14F-4D97-AF65-F5344CB8AC3E}">
        <p14:creationId xmlns:p14="http://schemas.microsoft.com/office/powerpoint/2010/main" val="366840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7903" y="2743647"/>
            <a:ext cx="4252764" cy="236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57647" y="2971354"/>
            <a:ext cx="3276079" cy="1905372"/>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lIns="91383" tIns="45692" rIns="91383" bIns="45692" anchor="ctr"/>
          <a:lstStyle/>
          <a:p>
            <a:pPr>
              <a:defRPr/>
            </a:pPr>
            <a:endParaRPr lang="en-US"/>
          </a:p>
        </p:txBody>
      </p:sp>
      <p:sp>
        <p:nvSpPr>
          <p:cNvPr id="24579" name="Text Box 3"/>
          <p:cNvSpPr txBox="1">
            <a:spLocks noChangeArrowheads="1"/>
          </p:cNvSpPr>
          <p:nvPr/>
        </p:nvSpPr>
        <p:spPr bwMode="auto">
          <a:xfrm>
            <a:off x="75903" y="5250656"/>
            <a:ext cx="9012287" cy="70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83" tIns="45692" rIns="91383" bIns="45692">
            <a:spAutoFit/>
          </a:bodyPr>
          <a:lstStyle>
            <a:lvl1pPr eaLnBrk="0" hangingPunct="0">
              <a:defRPr sz="4300">
                <a:solidFill>
                  <a:srgbClr val="000000"/>
                </a:solidFill>
                <a:latin typeface="Gill Sans" charset="0"/>
                <a:ea typeface="ヒラギノ角ゴ ProN W3" charset="-128"/>
                <a:sym typeface="Gill Sans" charset="0"/>
              </a:defRPr>
            </a:lvl1pPr>
            <a:lvl2pPr marL="742950" indent="-285750" eaLnBrk="0" hangingPunct="0">
              <a:defRPr sz="4300">
                <a:solidFill>
                  <a:srgbClr val="000000"/>
                </a:solidFill>
                <a:latin typeface="Gill Sans" charset="0"/>
                <a:ea typeface="ヒラギノ角ゴ ProN W3" charset="-128"/>
                <a:sym typeface="Gill Sans" charset="0"/>
              </a:defRPr>
            </a:lvl2pPr>
            <a:lvl3pPr marL="1143000" indent="-228600" eaLnBrk="0" hangingPunct="0">
              <a:defRPr sz="4300">
                <a:solidFill>
                  <a:srgbClr val="000000"/>
                </a:solidFill>
                <a:latin typeface="Gill Sans" charset="0"/>
                <a:ea typeface="ヒラギノ角ゴ ProN W3" charset="-128"/>
                <a:sym typeface="Gill Sans" charset="0"/>
              </a:defRPr>
            </a:lvl3pPr>
            <a:lvl4pPr marL="1600200" indent="-228600" eaLnBrk="0" hangingPunct="0">
              <a:defRPr sz="4300">
                <a:solidFill>
                  <a:srgbClr val="000000"/>
                </a:solidFill>
                <a:latin typeface="Gill Sans" charset="0"/>
                <a:ea typeface="ヒラギノ角ゴ ProN W3" charset="-128"/>
                <a:sym typeface="Gill Sans" charset="0"/>
              </a:defRPr>
            </a:lvl4pPr>
            <a:lvl5pPr marL="2057400" indent="-228600" eaLnBrk="0" hangingPunct="0">
              <a:defRPr sz="43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9pPr>
          </a:lstStyle>
          <a:p>
            <a:pPr eaLnBrk="1" hangingPunct="1">
              <a:spcBef>
                <a:spcPct val="50000"/>
              </a:spcBef>
            </a:pPr>
            <a:r>
              <a:rPr lang="en-US" sz="2000" b="1">
                <a:solidFill>
                  <a:srgbClr val="1D2DA3"/>
                </a:solidFill>
                <a:latin typeface="Arial" pitchFamily="34" charset="0"/>
                <a:cs typeface="Arial" pitchFamily="34" charset="0"/>
              </a:rPr>
              <a:t>Web-connected game interface and EMG data streaming to server permits clinician to view data and update difficulty remotely</a:t>
            </a:r>
          </a:p>
        </p:txBody>
      </p:sp>
      <p:sp>
        <p:nvSpPr>
          <p:cNvPr id="13316" name="Rectangle 4"/>
          <p:cNvSpPr>
            <a:spLocks noGrp="1" noChangeArrowheads="1"/>
          </p:cNvSpPr>
          <p:nvPr>
            <p:ph type="title" idx="4294967295"/>
          </p:nvPr>
        </p:nvSpPr>
        <p:spPr>
          <a:xfrm>
            <a:off x="46881" y="25674"/>
            <a:ext cx="9144000" cy="1143000"/>
          </a:xfrm>
        </p:spPr>
        <p:txBody>
          <a:bodyPr/>
          <a:lstStyle/>
          <a:p>
            <a:pPr eaLnBrk="1" hangingPunct="1">
              <a:defRPr/>
            </a:pPr>
            <a:r>
              <a:rPr lang="en-US" sz="2500" b="1" dirty="0">
                <a:solidFill>
                  <a:srgbClr val="C0504D"/>
                </a:solidFill>
                <a:latin typeface="Arial" pitchFamily="34" charset="0"/>
                <a:cs typeface="Arial" pitchFamily="34" charset="0"/>
              </a:rPr>
              <a:t>Cloud-based home therapy software</a:t>
            </a:r>
          </a:p>
        </p:txBody>
      </p:sp>
      <p:grpSp>
        <p:nvGrpSpPr>
          <p:cNvPr id="10" name="Group 9"/>
          <p:cNvGrpSpPr>
            <a:grpSpLocks/>
          </p:cNvGrpSpPr>
          <p:nvPr/>
        </p:nvGrpSpPr>
        <p:grpSpPr bwMode="auto">
          <a:xfrm>
            <a:off x="526852" y="3007072"/>
            <a:ext cx="3101951" cy="1784822"/>
            <a:chOff x="3203287" y="158333"/>
            <a:chExt cx="4492824" cy="2586139"/>
          </a:xfrm>
        </p:grpSpPr>
        <p:pic>
          <p:nvPicPr>
            <p:cNvPr id="97297" name="Picture 10"/>
            <p:cNvPicPr>
              <a:picLocks noChangeAspect="1"/>
            </p:cNvPicPr>
            <p:nvPr/>
          </p:nvPicPr>
          <p:blipFill>
            <a:blip r:embed="rId4">
              <a:extLst>
                <a:ext uri="{28A0092B-C50C-407E-A947-70E740481C1C}">
                  <a14:useLocalDpi xmlns:a14="http://schemas.microsoft.com/office/drawing/2010/main" val="0"/>
                </a:ext>
              </a:extLst>
            </a:blip>
            <a:srcRect l="54758" t="32684" r="33997" b="29581"/>
            <a:stretch>
              <a:fillRect/>
            </a:stretch>
          </p:blipFill>
          <p:spPr bwMode="auto">
            <a:xfrm>
              <a:off x="3203287" y="158333"/>
              <a:ext cx="1186784" cy="199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8" name="Picture 11"/>
            <p:cNvPicPr>
              <a:picLocks noChangeAspect="1"/>
            </p:cNvPicPr>
            <p:nvPr/>
          </p:nvPicPr>
          <p:blipFill>
            <a:blip r:embed="rId5">
              <a:extLst>
                <a:ext uri="{28A0092B-C50C-407E-A947-70E740481C1C}">
                  <a14:useLocalDpi xmlns:a14="http://schemas.microsoft.com/office/drawing/2010/main" val="0"/>
                </a:ext>
              </a:extLst>
            </a:blip>
            <a:srcRect t="2" r="66910" b="49937"/>
            <a:stretch>
              <a:fillRect/>
            </a:stretch>
          </p:blipFill>
          <p:spPr bwMode="auto">
            <a:xfrm>
              <a:off x="4647914" y="433746"/>
              <a:ext cx="3048197" cy="231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7287" name="Group 3"/>
          <p:cNvGrpSpPr>
            <a:grpSpLocks/>
          </p:cNvGrpSpPr>
          <p:nvPr/>
        </p:nvGrpSpPr>
        <p:grpSpPr bwMode="auto">
          <a:xfrm>
            <a:off x="914177" y="948779"/>
            <a:ext cx="6933902" cy="1794867"/>
            <a:chOff x="914400" y="949033"/>
            <a:chExt cx="6934200" cy="1794167"/>
          </a:xfrm>
        </p:grpSpPr>
        <p:pic>
          <p:nvPicPr>
            <p:cNvPr id="97295" name="Picture 12" descr="Screen shot 2011-07-23 a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400" y="949033"/>
              <a:ext cx="6807200" cy="1794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14400" y="949033"/>
              <a:ext cx="228833" cy="194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pic>
        <p:nvPicPr>
          <p:cNvPr id="12" name="Picture 10"/>
          <p:cNvPicPr>
            <a:picLocks noChangeAspect="1"/>
          </p:cNvPicPr>
          <p:nvPr/>
        </p:nvPicPr>
        <p:blipFill>
          <a:blip r:embed="rId4">
            <a:extLst>
              <a:ext uri="{28A0092B-C50C-407E-A947-70E740481C1C}">
                <a14:useLocalDpi xmlns:a14="http://schemas.microsoft.com/office/drawing/2010/main" val="0"/>
              </a:ext>
            </a:extLst>
          </a:blip>
          <a:srcRect l="67560" t="27077" r="7343" b="21336"/>
          <a:stretch>
            <a:fillRect/>
          </a:stretch>
        </p:blipFill>
        <p:spPr bwMode="auto">
          <a:xfrm>
            <a:off x="4724921" y="2821781"/>
            <a:ext cx="1828354" cy="188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2" descr="Rehab Gaming sketch - peggle wireless web2"/>
          <p:cNvPicPr>
            <a:picLocks noChangeAspect="1" noChangeArrowheads="1"/>
          </p:cNvPicPr>
          <p:nvPr/>
        </p:nvPicPr>
        <p:blipFill>
          <a:blip r:embed="rId7">
            <a:extLst>
              <a:ext uri="{28A0092B-C50C-407E-A947-70E740481C1C}">
                <a14:useLocalDpi xmlns:a14="http://schemas.microsoft.com/office/drawing/2010/main" val="0"/>
              </a:ext>
            </a:extLst>
          </a:blip>
          <a:srcRect l="58195" t="72005" r="6302" b="-2"/>
          <a:stretch>
            <a:fillRect/>
          </a:stretch>
        </p:blipFill>
        <p:spPr bwMode="auto">
          <a:xfrm>
            <a:off x="6631410" y="3353098"/>
            <a:ext cx="2193354" cy="16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470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579"/>
                                        </p:tgtEl>
                                        <p:attrNameLst>
                                          <p:attrName>style.visibility</p:attrName>
                                        </p:attrNameLst>
                                      </p:cBhvr>
                                      <p:to>
                                        <p:strVal val="visible"/>
                                      </p:to>
                                    </p:set>
                                    <p:animEffect transition="in" filter="fade">
                                      <p:cBhvr>
                                        <p:cTn id="10" dur="500"/>
                                        <p:tgtEl>
                                          <p:spTgt spid="245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24578"/>
                                        </p:tgtEl>
                                        <p:attrNameLst>
                                          <p:attrName>style.visibility</p:attrName>
                                        </p:attrNameLst>
                                      </p:cBhvr>
                                      <p:to>
                                        <p:strVal val="visible"/>
                                      </p:to>
                                    </p:set>
                                    <p:animEffect transition="in" filter="fade">
                                      <p:cBhvr>
                                        <p:cTn id="18" dur="500"/>
                                        <p:tgtEl>
                                          <p:spTgt spid="24578"/>
                                        </p:tgtEl>
                                      </p:cBhvr>
                                    </p:animEffect>
                                  </p:childTnLst>
                                </p:cTn>
                              </p:par>
                              <p:par>
                                <p:cTn id="19" presetID="10" presetClass="entr" presetSubtype="0" fill="hold" nodeType="withEffect">
                                  <p:stCondLst>
                                    <p:cond delay="0"/>
                                  </p:stCondLst>
                                  <p:childTnLst>
                                    <p:set>
                                      <p:cBhvr>
                                        <p:cTn id="20" dur="1" fill="hold">
                                          <p:stCondLst>
                                            <p:cond delay="0"/>
                                          </p:stCondLst>
                                        </p:cTn>
                                        <p:tgtEl>
                                          <p:spTgt spid="468994"/>
                                        </p:tgtEl>
                                        <p:attrNameLst>
                                          <p:attrName>style.visibility</p:attrName>
                                        </p:attrNameLst>
                                      </p:cBhvr>
                                      <p:to>
                                        <p:strVal val="visible"/>
                                      </p:to>
                                    </p:set>
                                    <p:animEffect transition="in" filter="fade">
                                      <p:cBhvr>
                                        <p:cTn id="21" dur="500"/>
                                        <p:tgtEl>
                                          <p:spTgt spid="468994"/>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5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Testbed</a:t>
            </a:r>
            <a:r>
              <a:rPr lang="en-US" dirty="0" smtClean="0"/>
              <a:t> #3</a:t>
            </a:r>
            <a:endParaRPr lang="en-US" dirty="0"/>
          </a:p>
        </p:txBody>
      </p:sp>
      <p:sp>
        <p:nvSpPr>
          <p:cNvPr id="3" name="Rectangle 2"/>
          <p:cNvSpPr/>
          <p:nvPr/>
        </p:nvSpPr>
        <p:spPr>
          <a:xfrm>
            <a:off x="2286000" y="1443841"/>
            <a:ext cx="4572000" cy="3970318"/>
          </a:xfrm>
          <a:prstGeom prst="rect">
            <a:avLst/>
          </a:prstGeom>
        </p:spPr>
        <p:txBody>
          <a:bodyPr>
            <a:spAutoFit/>
          </a:bodyPr>
          <a:lstStyle/>
          <a:p>
            <a:r>
              <a:rPr lang="en-US" dirty="0"/>
              <a:t>3) </a:t>
            </a:r>
            <a:r>
              <a:rPr lang="en-US" b="1" dirty="0"/>
              <a:t>Closed-loop Brain-controlled Interfaces</a:t>
            </a:r>
            <a:r>
              <a:rPr lang="en-US" dirty="0"/>
              <a:t>: The center is focused on developing brain-controlled interfaces that assist individuals with movement impairments. Examples include remote assistive devices controlled by brain signals, and closed-loop systems were sensory information or motor intent is routed back into the nervous system via stimulation. Proposals that advance our ability to reliably record signals originating from the brain, extract useful control commands in real-time, and actuate an external device or deliver functional stimulation to the sensorimotor system are encouraged. </a:t>
            </a:r>
          </a:p>
        </p:txBody>
      </p:sp>
    </p:spTree>
    <p:extLst>
      <p:ext uri="{BB962C8B-B14F-4D97-AF65-F5344CB8AC3E}">
        <p14:creationId xmlns:p14="http://schemas.microsoft.com/office/powerpoint/2010/main" val="171967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6"/>
          <p:cNvSpPr txBox="1">
            <a:spLocks noChangeArrowheads="1"/>
          </p:cNvSpPr>
          <p:nvPr/>
        </p:nvSpPr>
        <p:spPr bwMode="auto">
          <a:xfrm>
            <a:off x="1143000" y="304800"/>
            <a:ext cx="7467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800" b="1" dirty="0">
                <a:solidFill>
                  <a:srgbClr val="C0504D"/>
                </a:solidFill>
              </a:rPr>
              <a:t>Closed-loop Brain-controlled </a:t>
            </a:r>
            <a:r>
              <a:rPr lang="en-US" sz="2800" b="1" dirty="0" smtClean="0">
                <a:solidFill>
                  <a:srgbClr val="C0504D"/>
                </a:solidFill>
              </a:rPr>
              <a:t>Interfaces </a:t>
            </a:r>
            <a:endParaRPr lang="en-US" sz="2800" b="1" dirty="0">
              <a:solidFill>
                <a:srgbClr val="C0504D"/>
              </a:solidFill>
            </a:endParaRPr>
          </a:p>
        </p:txBody>
      </p:sp>
      <p:pic>
        <p:nvPicPr>
          <p:cNvPr id="22531" name="Picture 2" descr="C:\Research\Scripts\project\tempfigs\TwoTargFiles\PowerTrend\TwoTargFiles_(R)_Significant_continuous_increases_and_decreases_-_absolute.png"/>
          <p:cNvPicPr>
            <a:picLocks noChangeAspect="1" noChangeArrowheads="1"/>
          </p:cNvPicPr>
          <p:nvPr/>
        </p:nvPicPr>
        <p:blipFill>
          <a:blip r:embed="rId3">
            <a:extLst>
              <a:ext uri="{28A0092B-C50C-407E-A947-70E740481C1C}">
                <a14:useLocalDpi xmlns:a14="http://schemas.microsoft.com/office/drawing/2010/main" val="0"/>
              </a:ext>
            </a:extLst>
          </a:blip>
          <a:srcRect l="9848" t="10822" r="7748" b="11690"/>
          <a:stretch>
            <a:fillRect/>
          </a:stretch>
        </p:blipFill>
        <p:spPr bwMode="auto">
          <a:xfrm>
            <a:off x="1636713" y="1443038"/>
            <a:ext cx="1131887"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 Box 6"/>
          <p:cNvSpPr txBox="1">
            <a:spLocks noChangeArrowheads="1"/>
          </p:cNvSpPr>
          <p:nvPr/>
        </p:nvSpPr>
        <p:spPr bwMode="auto">
          <a:xfrm>
            <a:off x="1646238" y="2260600"/>
            <a:ext cx="1128712"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a:t>Spinal Cord</a:t>
            </a:r>
          </a:p>
        </p:txBody>
      </p:sp>
      <p:sp>
        <p:nvSpPr>
          <p:cNvPr id="22533" name="Text Box 7"/>
          <p:cNvSpPr txBox="1">
            <a:spLocks noChangeArrowheads="1"/>
          </p:cNvSpPr>
          <p:nvPr/>
        </p:nvSpPr>
        <p:spPr bwMode="auto">
          <a:xfrm>
            <a:off x="1874838" y="2708275"/>
            <a:ext cx="771525"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a:t>Nerves</a:t>
            </a:r>
          </a:p>
        </p:txBody>
      </p:sp>
      <p:sp>
        <p:nvSpPr>
          <p:cNvPr id="22534" name="Freeform 17"/>
          <p:cNvSpPr>
            <a:spLocks/>
          </p:cNvSpPr>
          <p:nvPr/>
        </p:nvSpPr>
        <p:spPr bwMode="auto">
          <a:xfrm rot="250960">
            <a:off x="2701925" y="1690688"/>
            <a:ext cx="930275" cy="1597025"/>
          </a:xfrm>
          <a:custGeom>
            <a:avLst/>
            <a:gdLst>
              <a:gd name="T0" fmla="*/ 2147483647 w 1362"/>
              <a:gd name="T1" fmla="*/ 2147483647 h 2693"/>
              <a:gd name="T2" fmla="*/ 2147483647 w 1362"/>
              <a:gd name="T3" fmla="*/ 2147483647 h 2693"/>
              <a:gd name="T4" fmla="*/ 0 w 1362"/>
              <a:gd name="T5" fmla="*/ 0 h 2693"/>
              <a:gd name="T6" fmla="*/ 0 60000 65536"/>
              <a:gd name="T7" fmla="*/ 0 60000 65536"/>
              <a:gd name="T8" fmla="*/ 0 60000 65536"/>
              <a:gd name="T9" fmla="*/ 0 w 1362"/>
              <a:gd name="T10" fmla="*/ 0 h 2693"/>
              <a:gd name="T11" fmla="*/ 1362 w 1362"/>
              <a:gd name="T12" fmla="*/ 2693 h 2693"/>
            </a:gdLst>
            <a:ahLst/>
            <a:cxnLst>
              <a:cxn ang="T6">
                <a:pos x="T0" y="T1"/>
              </a:cxn>
              <a:cxn ang="T7">
                <a:pos x="T2" y="T3"/>
              </a:cxn>
              <a:cxn ang="T8">
                <a:pos x="T4" y="T5"/>
              </a:cxn>
            </a:cxnLst>
            <a:rect l="T9" t="T10" r="T11" b="T12"/>
            <a:pathLst>
              <a:path w="1362" h="2693">
                <a:moveTo>
                  <a:pt x="591" y="2693"/>
                </a:moveTo>
                <a:cubicBezTo>
                  <a:pt x="976" y="2120"/>
                  <a:pt x="1362" y="1548"/>
                  <a:pt x="1264" y="1099"/>
                </a:cubicBezTo>
                <a:cubicBezTo>
                  <a:pt x="1166" y="650"/>
                  <a:pt x="583" y="325"/>
                  <a:pt x="0" y="0"/>
                </a:cubicBezTo>
              </a:path>
            </a:pathLst>
          </a:custGeom>
          <a:noFill/>
          <a:ln w="19050" cmpd="sng">
            <a:solidFill>
              <a:schemeClr val="tx1"/>
            </a:solidFill>
            <a:prstDash val="dash"/>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2535" name="Group 46"/>
          <p:cNvGrpSpPr>
            <a:grpSpLocks/>
          </p:cNvGrpSpPr>
          <p:nvPr/>
        </p:nvGrpSpPr>
        <p:grpSpPr bwMode="auto">
          <a:xfrm>
            <a:off x="1752600" y="3098800"/>
            <a:ext cx="1096963" cy="963613"/>
            <a:chOff x="5760" y="624"/>
            <a:chExt cx="1181" cy="1105"/>
          </a:xfrm>
        </p:grpSpPr>
        <p:pic>
          <p:nvPicPr>
            <p:cNvPr id="22548" name="Picture 4"/>
            <p:cNvPicPr>
              <a:picLocks noChangeAspect="1" noChangeArrowheads="1"/>
            </p:cNvPicPr>
            <p:nvPr/>
          </p:nvPicPr>
          <p:blipFill>
            <a:blip r:embed="rId4">
              <a:extLst>
                <a:ext uri="{28A0092B-C50C-407E-A947-70E740481C1C}">
                  <a14:useLocalDpi xmlns:a14="http://schemas.microsoft.com/office/drawing/2010/main" val="0"/>
                </a:ext>
              </a:extLst>
            </a:blip>
            <a:srcRect l="55376" r="15678" b="29738"/>
            <a:stretch>
              <a:fillRect/>
            </a:stretch>
          </p:blipFill>
          <p:spPr bwMode="auto">
            <a:xfrm>
              <a:off x="5760" y="624"/>
              <a:ext cx="1104"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9" name="Rectangle 44"/>
            <p:cNvSpPr>
              <a:spLocks noChangeArrowheads="1"/>
            </p:cNvSpPr>
            <p:nvPr/>
          </p:nvSpPr>
          <p:spPr bwMode="auto">
            <a:xfrm rot="-1673837">
              <a:off x="5760" y="960"/>
              <a:ext cx="260" cy="6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2550" name="Rectangle 45"/>
            <p:cNvSpPr>
              <a:spLocks noChangeArrowheads="1"/>
            </p:cNvSpPr>
            <p:nvPr/>
          </p:nvSpPr>
          <p:spPr bwMode="auto">
            <a:xfrm rot="1759732">
              <a:off x="6633" y="769"/>
              <a:ext cx="308" cy="9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22536" name="Freeform 17"/>
          <p:cNvSpPr>
            <a:spLocks/>
          </p:cNvSpPr>
          <p:nvPr/>
        </p:nvSpPr>
        <p:spPr bwMode="auto">
          <a:xfrm rot="-10231867">
            <a:off x="676275" y="1693863"/>
            <a:ext cx="1127125" cy="1474787"/>
          </a:xfrm>
          <a:custGeom>
            <a:avLst/>
            <a:gdLst>
              <a:gd name="T0" fmla="*/ 2147483647 w 1362"/>
              <a:gd name="T1" fmla="*/ 2147483647 h 2693"/>
              <a:gd name="T2" fmla="*/ 2147483647 w 1362"/>
              <a:gd name="T3" fmla="*/ 2147483647 h 2693"/>
              <a:gd name="T4" fmla="*/ 0 w 1362"/>
              <a:gd name="T5" fmla="*/ 0 h 2693"/>
              <a:gd name="T6" fmla="*/ 0 60000 65536"/>
              <a:gd name="T7" fmla="*/ 0 60000 65536"/>
              <a:gd name="T8" fmla="*/ 0 60000 65536"/>
              <a:gd name="T9" fmla="*/ 0 w 1362"/>
              <a:gd name="T10" fmla="*/ 0 h 2693"/>
              <a:gd name="T11" fmla="*/ 1362 w 1362"/>
              <a:gd name="T12" fmla="*/ 2693 h 2693"/>
            </a:gdLst>
            <a:ahLst/>
            <a:cxnLst>
              <a:cxn ang="T6">
                <a:pos x="T0" y="T1"/>
              </a:cxn>
              <a:cxn ang="T7">
                <a:pos x="T2" y="T3"/>
              </a:cxn>
              <a:cxn ang="T8">
                <a:pos x="T4" y="T5"/>
              </a:cxn>
            </a:cxnLst>
            <a:rect l="T9" t="T10" r="T11" b="T12"/>
            <a:pathLst>
              <a:path w="1362" h="2693">
                <a:moveTo>
                  <a:pt x="591" y="2693"/>
                </a:moveTo>
                <a:cubicBezTo>
                  <a:pt x="976" y="2120"/>
                  <a:pt x="1362" y="1548"/>
                  <a:pt x="1264" y="1099"/>
                </a:cubicBezTo>
                <a:cubicBezTo>
                  <a:pt x="1166" y="650"/>
                  <a:pt x="583" y="325"/>
                  <a:pt x="0" y="0"/>
                </a:cubicBezTo>
              </a:path>
            </a:pathLst>
          </a:custGeom>
          <a:noFill/>
          <a:ln w="19050" cap="flat" cmpd="sng">
            <a:solidFill>
              <a:schemeClr val="tx1"/>
            </a:solidFill>
            <a:prstDash val="solid"/>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37" name="Text Box 37"/>
          <p:cNvSpPr txBox="1">
            <a:spLocks noChangeArrowheads="1"/>
          </p:cNvSpPr>
          <p:nvPr/>
        </p:nvSpPr>
        <p:spPr bwMode="auto">
          <a:xfrm>
            <a:off x="1524000" y="2108200"/>
            <a:ext cx="1428750" cy="579438"/>
          </a:xfrm>
          <a:prstGeom prst="rect">
            <a:avLst/>
          </a:prstGeom>
          <a:solidFill>
            <a:srgbClr val="B2B2B2">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200">
                <a:solidFill>
                  <a:srgbClr val="FF2929"/>
                </a:solidFill>
              </a:rPr>
              <a:t>      x</a:t>
            </a:r>
          </a:p>
        </p:txBody>
      </p:sp>
      <p:sp>
        <p:nvSpPr>
          <p:cNvPr id="22538" name="Text Box 52"/>
          <p:cNvSpPr txBox="1">
            <a:spLocks noChangeArrowheads="1"/>
          </p:cNvSpPr>
          <p:nvPr/>
        </p:nvSpPr>
        <p:spPr bwMode="auto">
          <a:xfrm>
            <a:off x="2667000" y="2946400"/>
            <a:ext cx="14636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Sensory Feedback</a:t>
            </a:r>
          </a:p>
        </p:txBody>
      </p:sp>
      <p:sp>
        <p:nvSpPr>
          <p:cNvPr id="22539" name="Text Box 52"/>
          <p:cNvSpPr txBox="1">
            <a:spLocks noChangeArrowheads="1"/>
          </p:cNvSpPr>
          <p:nvPr/>
        </p:nvSpPr>
        <p:spPr bwMode="auto">
          <a:xfrm>
            <a:off x="561975" y="3403600"/>
            <a:ext cx="14636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Control</a:t>
            </a:r>
          </a:p>
          <a:p>
            <a:pPr algn="r" eaLnBrk="1" hangingPunct="1"/>
            <a:r>
              <a:rPr lang="en-US" sz="1600" b="1">
                <a:solidFill>
                  <a:schemeClr val="accent2"/>
                </a:solidFill>
              </a:rPr>
              <a:t>Algorithms</a:t>
            </a:r>
          </a:p>
        </p:txBody>
      </p:sp>
      <p:sp>
        <p:nvSpPr>
          <p:cNvPr id="22540" name="Text Box 52"/>
          <p:cNvSpPr txBox="1">
            <a:spLocks noChangeArrowheads="1"/>
          </p:cNvSpPr>
          <p:nvPr/>
        </p:nvSpPr>
        <p:spPr bwMode="auto">
          <a:xfrm>
            <a:off x="1635125" y="1389063"/>
            <a:ext cx="2784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Brain Adaptation</a:t>
            </a:r>
          </a:p>
        </p:txBody>
      </p:sp>
      <p:sp>
        <p:nvSpPr>
          <p:cNvPr id="22541" name="Text Box 52"/>
          <p:cNvSpPr txBox="1">
            <a:spLocks noChangeArrowheads="1"/>
          </p:cNvSpPr>
          <p:nvPr/>
        </p:nvSpPr>
        <p:spPr bwMode="auto">
          <a:xfrm>
            <a:off x="685800" y="1143000"/>
            <a:ext cx="3444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800" b="1"/>
              <a:t>Paralyzed Arm/Hand Reanimation</a:t>
            </a:r>
          </a:p>
        </p:txBody>
      </p:sp>
      <p:sp>
        <p:nvSpPr>
          <p:cNvPr id="22542" name="Text Box 52"/>
          <p:cNvSpPr txBox="1">
            <a:spLocks noChangeArrowheads="1"/>
          </p:cNvSpPr>
          <p:nvPr/>
        </p:nvSpPr>
        <p:spPr bwMode="auto">
          <a:xfrm>
            <a:off x="-76200" y="2667000"/>
            <a:ext cx="14636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Functional Electrical Stimulator</a:t>
            </a:r>
          </a:p>
        </p:txBody>
      </p:sp>
      <p:sp>
        <p:nvSpPr>
          <p:cNvPr id="22543" name="Text Box 52"/>
          <p:cNvSpPr txBox="1">
            <a:spLocks noChangeArrowheads="1"/>
          </p:cNvSpPr>
          <p:nvPr/>
        </p:nvSpPr>
        <p:spPr bwMode="auto">
          <a:xfrm>
            <a:off x="212725" y="1498600"/>
            <a:ext cx="14636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b="1">
                <a:solidFill>
                  <a:schemeClr val="accent2"/>
                </a:solidFill>
              </a:rPr>
              <a:t>Neural Interface</a:t>
            </a:r>
          </a:p>
        </p:txBody>
      </p:sp>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3115" y="4298951"/>
            <a:ext cx="5999163"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5133" y="1566862"/>
            <a:ext cx="1158875"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7763" y="1727200"/>
            <a:ext cx="2133600"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29921091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Group 3"/>
          <p:cNvGrpSpPr>
            <a:grpSpLocks/>
          </p:cNvGrpSpPr>
          <p:nvPr/>
        </p:nvGrpSpPr>
        <p:grpSpPr bwMode="auto">
          <a:xfrm>
            <a:off x="46881" y="25674"/>
            <a:ext cx="8918525" cy="1099467"/>
            <a:chOff x="25400" y="36512"/>
            <a:chExt cx="12684125" cy="1563688"/>
          </a:xfrm>
        </p:grpSpPr>
        <p:pic>
          <p:nvPicPr>
            <p:cNvPr id="15364"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9825" y="165100"/>
              <a:ext cx="14097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7" name="Rectangle 3"/>
            <p:cNvSpPr>
              <a:spLocks/>
            </p:cNvSpPr>
            <p:nvPr/>
          </p:nvSpPr>
          <p:spPr bwMode="auto">
            <a:xfrm>
              <a:off x="2082800" y="165100"/>
              <a:ext cx="5651084" cy="4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txBody>
            <a:bodyPr wrap="none" lIns="38100" tIns="38100" rIns="38100" bIns="38100">
              <a:spAutoFit/>
            </a:bodyPr>
            <a:lstStyle/>
            <a:p>
              <a:pPr algn="l">
                <a:defRPr/>
              </a:pPr>
              <a:r>
                <a:rPr lang="en-US" sz="1700" dirty="0">
                  <a:solidFill>
                    <a:schemeClr val="bg1">
                      <a:lumMod val="50000"/>
                    </a:schemeClr>
                  </a:solidFill>
                  <a:latin typeface="Calibri Bold" charset="0"/>
                  <a:ea typeface="MS PGothic" pitchFamily="34" charset="-128"/>
                  <a:sym typeface="Calibri Bold" charset="0"/>
                </a:rPr>
                <a:t>Center for Sensorimotor Neural Engineering</a:t>
              </a:r>
            </a:p>
          </p:txBody>
        </p:sp>
        <p:pic>
          <p:nvPicPr>
            <p:cNvPr id="1536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0" y="36512"/>
              <a:ext cx="19304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6" descr="EEG-Ka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278" y="1241476"/>
            <a:ext cx="1450751" cy="1377604"/>
          </a:xfrm>
          <a:prstGeom prst="rect">
            <a:avLst/>
          </a:prstGeom>
        </p:spPr>
      </p:pic>
      <p:sp>
        <p:nvSpPr>
          <p:cNvPr id="10" name="Left Brace 9"/>
          <p:cNvSpPr/>
          <p:nvPr/>
        </p:nvSpPr>
        <p:spPr>
          <a:xfrm rot="5400000">
            <a:off x="2774344" y="2059255"/>
            <a:ext cx="437904" cy="374271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wireless-image.jpg"/>
          <p:cNvPicPr>
            <a:picLocks noChangeAspect="1"/>
          </p:cNvPicPr>
          <p:nvPr/>
        </p:nvPicPr>
        <p:blipFill rotWithShape="1">
          <a:blip r:embed="rId5">
            <a:extLst>
              <a:ext uri="{28A0092B-C50C-407E-A947-70E740481C1C}">
                <a14:useLocalDpi xmlns:a14="http://schemas.microsoft.com/office/drawing/2010/main" val="0"/>
              </a:ext>
            </a:extLst>
          </a:blip>
          <a:srcRect l="5690" t="20807" r="4963" b="10382"/>
          <a:stretch/>
        </p:blipFill>
        <p:spPr>
          <a:xfrm>
            <a:off x="2346833" y="2756785"/>
            <a:ext cx="1245364" cy="954873"/>
          </a:xfrm>
          <a:prstGeom prst="rect">
            <a:avLst/>
          </a:prstGeom>
        </p:spPr>
      </p:pic>
      <p:sp>
        <p:nvSpPr>
          <p:cNvPr id="12" name="Curved Left Arrow 11"/>
          <p:cNvSpPr/>
          <p:nvPr/>
        </p:nvSpPr>
        <p:spPr>
          <a:xfrm>
            <a:off x="4017777" y="1989706"/>
            <a:ext cx="383166" cy="98538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4554211" y="2110454"/>
            <a:ext cx="1401296" cy="646331"/>
          </a:xfrm>
          <a:prstGeom prst="rect">
            <a:avLst/>
          </a:prstGeom>
          <a:noFill/>
        </p:spPr>
        <p:txBody>
          <a:bodyPr wrap="square" rtlCol="0">
            <a:spAutoFit/>
          </a:bodyPr>
          <a:lstStyle/>
          <a:p>
            <a:r>
              <a:rPr lang="en-US" dirty="0" smtClean="0"/>
              <a:t>Neural signal translation</a:t>
            </a:r>
            <a:endParaRPr lang="en-US" dirty="0"/>
          </a:p>
        </p:txBody>
      </p:sp>
      <p:sp>
        <p:nvSpPr>
          <p:cNvPr id="14" name="Curved Left Arrow 13"/>
          <p:cNvSpPr/>
          <p:nvPr/>
        </p:nvSpPr>
        <p:spPr>
          <a:xfrm>
            <a:off x="5122247" y="3656871"/>
            <a:ext cx="383166" cy="98538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3592196" y="2985947"/>
            <a:ext cx="1758863" cy="646331"/>
          </a:xfrm>
          <a:prstGeom prst="rect">
            <a:avLst/>
          </a:prstGeom>
          <a:noFill/>
          <a:ln>
            <a:solidFill>
              <a:srgbClr val="FF0000"/>
            </a:solidFill>
          </a:ln>
        </p:spPr>
        <p:txBody>
          <a:bodyPr wrap="square" rtlCol="0">
            <a:spAutoFit/>
          </a:bodyPr>
          <a:lstStyle/>
          <a:p>
            <a:pPr algn="ctr"/>
            <a:r>
              <a:rPr lang="en-US" b="1" dirty="0" smtClean="0"/>
              <a:t>WIRELESS TRANSMISSION</a:t>
            </a:r>
            <a:endParaRPr lang="en-US" b="1" dirty="0"/>
          </a:p>
        </p:txBody>
      </p:sp>
      <p:sp>
        <p:nvSpPr>
          <p:cNvPr id="16" name="Curved Left Arrow 15"/>
          <p:cNvSpPr/>
          <p:nvPr/>
        </p:nvSpPr>
        <p:spPr>
          <a:xfrm rot="10800000">
            <a:off x="567170" y="3328408"/>
            <a:ext cx="383166" cy="98538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950336" y="3164178"/>
            <a:ext cx="1401296" cy="646331"/>
          </a:xfrm>
          <a:prstGeom prst="rect">
            <a:avLst/>
          </a:prstGeom>
          <a:noFill/>
        </p:spPr>
        <p:txBody>
          <a:bodyPr wrap="square" rtlCol="0">
            <a:spAutoFit/>
          </a:bodyPr>
          <a:lstStyle/>
          <a:p>
            <a:r>
              <a:rPr lang="en-US" dirty="0" smtClean="0"/>
              <a:t>Data return from system</a:t>
            </a:r>
            <a:endParaRPr lang="en-US" dirty="0"/>
          </a:p>
        </p:txBody>
      </p:sp>
      <p:sp>
        <p:nvSpPr>
          <p:cNvPr id="18" name="Curved Left Arrow 17"/>
          <p:cNvSpPr/>
          <p:nvPr/>
        </p:nvSpPr>
        <p:spPr>
          <a:xfrm rot="10800000">
            <a:off x="1617275" y="1989706"/>
            <a:ext cx="383166" cy="98538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421292" y="1672667"/>
            <a:ext cx="1401296" cy="1477328"/>
          </a:xfrm>
          <a:prstGeom prst="rect">
            <a:avLst/>
          </a:prstGeom>
          <a:noFill/>
        </p:spPr>
        <p:txBody>
          <a:bodyPr wrap="square" rtlCol="0">
            <a:spAutoFit/>
          </a:bodyPr>
          <a:lstStyle/>
          <a:p>
            <a:r>
              <a:rPr lang="en-US" dirty="0" smtClean="0"/>
              <a:t>Feedback to user via combined sensory input</a:t>
            </a:r>
            <a:endParaRPr lang="en-US" dirty="0"/>
          </a:p>
        </p:txBody>
      </p:sp>
      <p:sp>
        <p:nvSpPr>
          <p:cNvPr id="21" name="TextBox 20"/>
          <p:cNvSpPr txBox="1"/>
          <p:nvPr/>
        </p:nvSpPr>
        <p:spPr>
          <a:xfrm>
            <a:off x="2148714" y="487215"/>
            <a:ext cx="4479688" cy="584775"/>
          </a:xfrm>
          <a:prstGeom prst="rect">
            <a:avLst/>
          </a:prstGeom>
          <a:noFill/>
        </p:spPr>
        <p:txBody>
          <a:bodyPr wrap="none" rtlCol="0">
            <a:spAutoFit/>
          </a:bodyPr>
          <a:lstStyle/>
          <a:p>
            <a:r>
              <a:rPr lang="en-US" sz="3200" b="1" dirty="0" smtClean="0">
                <a:solidFill>
                  <a:srgbClr val="C0504D"/>
                </a:solidFill>
              </a:rPr>
              <a:t>Remote assistive systems</a:t>
            </a:r>
            <a:endParaRPr lang="en-US" sz="3200" b="1" dirty="0">
              <a:solidFill>
                <a:srgbClr val="C0504D"/>
              </a:solidFill>
            </a:endParaRPr>
          </a:p>
        </p:txBody>
      </p:sp>
      <p:pic>
        <p:nvPicPr>
          <p:cNvPr id="2" name="Picture 1" descr="image01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5093" y="4269053"/>
            <a:ext cx="1024362" cy="1403755"/>
          </a:xfrm>
          <a:prstGeom prst="rect">
            <a:avLst/>
          </a:prstGeom>
        </p:spPr>
      </p:pic>
      <p:sp>
        <p:nvSpPr>
          <p:cNvPr id="25" name="TextBox 24"/>
          <p:cNvSpPr txBox="1"/>
          <p:nvPr/>
        </p:nvSpPr>
        <p:spPr>
          <a:xfrm>
            <a:off x="2375937" y="5335777"/>
            <a:ext cx="829199" cy="461665"/>
          </a:xfrm>
          <a:prstGeom prst="rect">
            <a:avLst/>
          </a:prstGeom>
          <a:noFill/>
        </p:spPr>
        <p:txBody>
          <a:bodyPr wrap="square" rtlCol="0">
            <a:spAutoFit/>
          </a:bodyPr>
          <a:lstStyle/>
          <a:p>
            <a:pPr algn="ctr"/>
            <a:r>
              <a:rPr lang="en-US" sz="1200" dirty="0" smtClean="0"/>
              <a:t>Agile flight</a:t>
            </a:r>
            <a:endParaRPr lang="en-US" sz="1200" dirty="0"/>
          </a:p>
        </p:txBody>
      </p:sp>
      <p:pic>
        <p:nvPicPr>
          <p:cNvPr id="5" name="Picture 4"/>
          <p:cNvPicPr>
            <a:picLocks noChangeAspect="1"/>
          </p:cNvPicPr>
          <p:nvPr/>
        </p:nvPicPr>
        <p:blipFill>
          <a:blip r:embed="rId7"/>
          <a:stretch>
            <a:fillRect/>
          </a:stretch>
        </p:blipFill>
        <p:spPr>
          <a:xfrm>
            <a:off x="2346833" y="4304956"/>
            <a:ext cx="1164486" cy="1062114"/>
          </a:xfrm>
          <a:prstGeom prst="rect">
            <a:avLst/>
          </a:prstGeom>
        </p:spPr>
      </p:pic>
      <p:sp>
        <p:nvSpPr>
          <p:cNvPr id="27" name="TextBox 26"/>
          <p:cNvSpPr txBox="1"/>
          <p:nvPr/>
        </p:nvSpPr>
        <p:spPr>
          <a:xfrm>
            <a:off x="174613" y="5044772"/>
            <a:ext cx="947327" cy="646331"/>
          </a:xfrm>
          <a:prstGeom prst="rect">
            <a:avLst/>
          </a:prstGeom>
          <a:noFill/>
        </p:spPr>
        <p:txBody>
          <a:bodyPr wrap="square" rtlCol="0">
            <a:spAutoFit/>
          </a:bodyPr>
          <a:lstStyle/>
          <a:p>
            <a:pPr algn="ctr"/>
            <a:r>
              <a:rPr lang="en-US" sz="1200" dirty="0" err="1" smtClean="0"/>
              <a:t>Morphy</a:t>
            </a:r>
            <a:r>
              <a:rPr lang="en-US" sz="1200" dirty="0" smtClean="0"/>
              <a:t> humanoid robot </a:t>
            </a:r>
            <a:endParaRPr lang="en-US" sz="1200" dirty="0"/>
          </a:p>
        </p:txBody>
      </p:sp>
      <p:sp>
        <p:nvSpPr>
          <p:cNvPr id="28" name="TextBox 27"/>
          <p:cNvSpPr txBox="1"/>
          <p:nvPr/>
        </p:nvSpPr>
        <p:spPr>
          <a:xfrm>
            <a:off x="5466908" y="4721606"/>
            <a:ext cx="2802488" cy="646331"/>
          </a:xfrm>
          <a:prstGeom prst="rect">
            <a:avLst/>
          </a:prstGeom>
          <a:noFill/>
        </p:spPr>
        <p:txBody>
          <a:bodyPr wrap="square" rtlCol="0">
            <a:spAutoFit/>
          </a:bodyPr>
          <a:lstStyle/>
          <a:p>
            <a:r>
              <a:rPr lang="en-US" dirty="0" smtClean="0"/>
              <a:t>Robust control of remote assistive system</a:t>
            </a:r>
            <a:endParaRPr lang="en-US" dirty="0"/>
          </a:p>
        </p:txBody>
      </p:sp>
      <p:sp>
        <p:nvSpPr>
          <p:cNvPr id="29" name="TextBox 28"/>
          <p:cNvSpPr txBox="1"/>
          <p:nvPr/>
        </p:nvSpPr>
        <p:spPr>
          <a:xfrm>
            <a:off x="3918865" y="1251580"/>
            <a:ext cx="704196" cy="369332"/>
          </a:xfrm>
          <a:prstGeom prst="rect">
            <a:avLst/>
          </a:prstGeom>
          <a:noFill/>
          <a:ln>
            <a:solidFill>
              <a:srgbClr val="FF0000"/>
            </a:solidFill>
          </a:ln>
        </p:spPr>
        <p:txBody>
          <a:bodyPr wrap="square" rtlCol="0">
            <a:spAutoFit/>
          </a:bodyPr>
          <a:lstStyle/>
          <a:p>
            <a:r>
              <a:rPr lang="en-US" b="1" dirty="0" smtClean="0"/>
              <a:t>USER</a:t>
            </a:r>
            <a:endParaRPr lang="en-US" b="1" dirty="0"/>
          </a:p>
        </p:txBody>
      </p:sp>
      <p:pic>
        <p:nvPicPr>
          <p:cNvPr id="31" name="Picture 30" descr="WP_000096.jpg"/>
          <p:cNvPicPr>
            <a:picLocks noChangeAspect="1"/>
          </p:cNvPicPr>
          <p:nvPr/>
        </p:nvPicPr>
        <p:blipFill rotWithShape="1">
          <a:blip r:embed="rId8" cstate="print">
            <a:extLst>
              <a:ext uri="{28A0092B-C50C-407E-A947-70E740481C1C}">
                <a14:useLocalDpi xmlns:a14="http://schemas.microsoft.com/office/drawing/2010/main" val="0"/>
              </a:ext>
            </a:extLst>
          </a:blip>
          <a:srcRect l="29032" t="21295" r="15910" b="14116"/>
          <a:stretch/>
        </p:blipFill>
        <p:spPr>
          <a:xfrm>
            <a:off x="4153271" y="4540421"/>
            <a:ext cx="939579" cy="826649"/>
          </a:xfrm>
          <a:prstGeom prst="rect">
            <a:avLst/>
          </a:prstGeom>
        </p:spPr>
      </p:pic>
      <p:sp>
        <p:nvSpPr>
          <p:cNvPr id="32" name="TextBox 31"/>
          <p:cNvSpPr txBox="1"/>
          <p:nvPr/>
        </p:nvSpPr>
        <p:spPr>
          <a:xfrm>
            <a:off x="3592197" y="5520443"/>
            <a:ext cx="1426861" cy="276999"/>
          </a:xfrm>
          <a:prstGeom prst="rect">
            <a:avLst/>
          </a:prstGeom>
          <a:noFill/>
        </p:spPr>
        <p:txBody>
          <a:bodyPr wrap="square" rtlCol="0">
            <a:spAutoFit/>
          </a:bodyPr>
          <a:lstStyle/>
          <a:p>
            <a:pPr algn="ctr"/>
            <a:r>
              <a:rPr lang="en-US" sz="1200" dirty="0" smtClean="0"/>
              <a:t>Wheeled vehicle</a:t>
            </a:r>
            <a:endParaRPr lang="en-US" sz="1200" dirty="0"/>
          </a:p>
        </p:txBody>
      </p:sp>
      <p:pic>
        <p:nvPicPr>
          <p:cNvPr id="3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1912" y="1251580"/>
            <a:ext cx="2236788" cy="224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0" name="TextBox 29"/>
          <p:cNvSpPr txBox="1"/>
          <p:nvPr/>
        </p:nvSpPr>
        <p:spPr>
          <a:xfrm>
            <a:off x="6411912" y="3676816"/>
            <a:ext cx="2313889" cy="369332"/>
          </a:xfrm>
          <a:prstGeom prst="rect">
            <a:avLst/>
          </a:prstGeom>
          <a:noFill/>
        </p:spPr>
        <p:txBody>
          <a:bodyPr wrap="square" rtlCol="0">
            <a:spAutoFit/>
          </a:bodyPr>
          <a:lstStyle/>
          <a:p>
            <a:r>
              <a:rPr lang="en-US" dirty="0" smtClean="0">
                <a:solidFill>
                  <a:srgbClr val="FF0000"/>
                </a:solidFill>
              </a:rPr>
              <a:t>SDSU Mobile EEG </a:t>
            </a:r>
            <a:endParaRPr lang="en-US" dirty="0">
              <a:solidFill>
                <a:srgbClr val="FF0000"/>
              </a:solidFill>
            </a:endParaRPr>
          </a:p>
        </p:txBody>
      </p:sp>
    </p:spTree>
    <p:extLst>
      <p:ext uri="{BB962C8B-B14F-4D97-AF65-F5344CB8AC3E}">
        <p14:creationId xmlns:p14="http://schemas.microsoft.com/office/powerpoint/2010/main" val="216546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p:cNvSpPr>
          <p:nvPr/>
        </p:nvSpPr>
        <p:spPr bwMode="auto">
          <a:xfrm>
            <a:off x="304800" y="1009400"/>
            <a:ext cx="851535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spAutoFit/>
          </a:bodyPr>
          <a:lstStyle/>
          <a:p>
            <a:pPr>
              <a:defRPr/>
            </a:pPr>
            <a:r>
              <a:rPr lang="en-US" sz="2400" dirty="0">
                <a:latin typeface="+mj-lt"/>
                <a:cs typeface="Arial" charset="0"/>
                <a:sym typeface="Arial" charset="0"/>
              </a:rPr>
              <a:t>     </a:t>
            </a:r>
            <a:r>
              <a:rPr lang="en-US" sz="2400" dirty="0" smtClean="0">
                <a:latin typeface="+mj-lt"/>
                <a:cs typeface="Arial" charset="0"/>
                <a:sym typeface="Arial" charset="0"/>
              </a:rPr>
              <a:t>Retraining (T2)         Augmentation (T1)     Remote Assistance (T3)</a:t>
            </a:r>
            <a:endParaRPr lang="en-US" sz="2400" dirty="0">
              <a:latin typeface="+mj-lt"/>
              <a:cs typeface="Arial" charset="0"/>
              <a:sym typeface="Arial" charset="0"/>
            </a:endParaRPr>
          </a:p>
        </p:txBody>
      </p:sp>
      <p:pic>
        <p:nvPicPr>
          <p:cNvPr id="8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3" y="2943100"/>
            <a:ext cx="2703512" cy="20288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19100"/>
            <a:ext cx="2243138" cy="168275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819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913" y="4971925"/>
            <a:ext cx="2351087" cy="1090613"/>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8" name="Rectangle 9"/>
          <p:cNvSpPr>
            <a:spLocks/>
          </p:cNvSpPr>
          <p:nvPr/>
        </p:nvSpPr>
        <p:spPr bwMode="auto">
          <a:xfrm>
            <a:off x="534988" y="6219700"/>
            <a:ext cx="217328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ctr">
              <a:defRPr/>
            </a:pPr>
            <a:r>
              <a:rPr lang="en-US" sz="1800" dirty="0">
                <a:latin typeface="+mj-lt"/>
                <a:cs typeface="Arial" charset="0"/>
                <a:sym typeface="Arial" charset="0"/>
              </a:rPr>
              <a:t>Robotic Rehabilitation</a:t>
            </a:r>
          </a:p>
          <a:p>
            <a:pPr algn="ctr">
              <a:defRPr/>
            </a:pPr>
            <a:r>
              <a:rPr lang="en-US" sz="1800" dirty="0">
                <a:latin typeface="+mj-lt"/>
                <a:cs typeface="Arial" charset="0"/>
                <a:sym typeface="Arial" charset="0"/>
              </a:rPr>
              <a:t>Home-Based Therapy</a:t>
            </a:r>
          </a:p>
        </p:txBody>
      </p:sp>
      <p:pic>
        <p:nvPicPr>
          <p:cNvPr id="819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420688"/>
            <a:ext cx="2362200" cy="177165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820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6475" y="2866900"/>
            <a:ext cx="2254250" cy="1690688"/>
          </a:xfrm>
          <a:prstGeom prst="rect">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pic>
      <p:sp>
        <p:nvSpPr>
          <p:cNvPr id="21" name="Rectangle 12"/>
          <p:cNvSpPr>
            <a:spLocks/>
          </p:cNvSpPr>
          <p:nvPr/>
        </p:nvSpPr>
        <p:spPr bwMode="auto">
          <a:xfrm>
            <a:off x="3657600" y="6219700"/>
            <a:ext cx="20955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ctr">
              <a:defRPr/>
            </a:pPr>
            <a:r>
              <a:rPr lang="en-US" sz="1800" dirty="0">
                <a:latin typeface="+mj-lt"/>
                <a:cs typeface="Arial" charset="0"/>
                <a:sym typeface="Arial" charset="0"/>
              </a:rPr>
              <a:t>Dexterous Prosthetics</a:t>
            </a:r>
          </a:p>
          <a:p>
            <a:pPr algn="ctr">
              <a:defRPr/>
            </a:pPr>
            <a:r>
              <a:rPr lang="en-US" sz="1800" dirty="0">
                <a:latin typeface="+mj-lt"/>
                <a:cs typeface="Arial" charset="0"/>
                <a:sym typeface="Arial" charset="0"/>
              </a:rPr>
              <a:t>Exoskeleton</a:t>
            </a:r>
          </a:p>
        </p:txBody>
      </p:sp>
      <p:pic>
        <p:nvPicPr>
          <p:cNvPr id="8202"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4263" y="2755775"/>
            <a:ext cx="2849562"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3"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8950" y="4633788"/>
            <a:ext cx="1390650" cy="17653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20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1430213"/>
            <a:ext cx="2176463" cy="1462087"/>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26" name="Rectangle 17"/>
          <p:cNvSpPr>
            <a:spLocks/>
          </p:cNvSpPr>
          <p:nvPr/>
        </p:nvSpPr>
        <p:spPr bwMode="auto">
          <a:xfrm>
            <a:off x="6432550" y="6372100"/>
            <a:ext cx="23145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wrap="none" lIns="38100" tIns="38100" rIns="38100" bIns="38100">
            <a:spAutoFit/>
          </a:bodyPr>
          <a:lstStyle/>
          <a:p>
            <a:pPr algn="ctr">
              <a:defRPr/>
            </a:pPr>
            <a:r>
              <a:rPr lang="en-US" sz="1800" dirty="0">
                <a:latin typeface="+mj-lt"/>
                <a:cs typeface="Arial" charset="0"/>
                <a:sym typeface="Arial" charset="0"/>
              </a:rPr>
              <a:t>Home-Based Assistance</a:t>
            </a:r>
          </a:p>
        </p:txBody>
      </p:sp>
      <p:pic>
        <p:nvPicPr>
          <p:cNvPr id="8207" name="Picture 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987800" y="4457575"/>
            <a:ext cx="1400175" cy="17621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69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Testbed</a:t>
            </a:r>
            <a:r>
              <a:rPr lang="en-US" dirty="0" smtClean="0"/>
              <a:t> #1</a:t>
            </a:r>
            <a:endParaRPr lang="en-US" dirty="0"/>
          </a:p>
        </p:txBody>
      </p:sp>
      <p:sp>
        <p:nvSpPr>
          <p:cNvPr id="5" name="Rectangle 4"/>
          <p:cNvSpPr/>
          <p:nvPr/>
        </p:nvSpPr>
        <p:spPr>
          <a:xfrm>
            <a:off x="1608667" y="2336506"/>
            <a:ext cx="6039556" cy="2031325"/>
          </a:xfrm>
          <a:prstGeom prst="rect">
            <a:avLst/>
          </a:prstGeom>
        </p:spPr>
        <p:txBody>
          <a:bodyPr wrap="square">
            <a:spAutoFit/>
          </a:bodyPr>
          <a:lstStyle/>
          <a:p>
            <a:r>
              <a:rPr lang="en-US" dirty="0"/>
              <a:t>1) </a:t>
            </a:r>
            <a:r>
              <a:rPr lang="en-US" b="1" dirty="0"/>
              <a:t>Closed-loop Prosthetic Limbs: </a:t>
            </a:r>
            <a:r>
              <a:rPr lang="en-US" dirty="0"/>
              <a:t>The center is developing “smart” lower extremity prostheses that provide haptic feedback to the user and dynamically adjust to the terrain underfoot and the state of the user’s residual limb. Proposals that advance the state of the art in sensing, neural feedback strategies, or detection of user intent and conversion to control of powered prostheses are encouraged. </a:t>
            </a:r>
          </a:p>
        </p:txBody>
      </p:sp>
    </p:spTree>
    <p:extLst>
      <p:ext uri="{BB962C8B-B14F-4D97-AF65-F5344CB8AC3E}">
        <p14:creationId xmlns:p14="http://schemas.microsoft.com/office/powerpoint/2010/main" val="70528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6"/>
          <p:cNvSpPr txBox="1">
            <a:spLocks noChangeArrowheads="1"/>
          </p:cNvSpPr>
          <p:nvPr/>
        </p:nvSpPr>
        <p:spPr bwMode="auto">
          <a:xfrm>
            <a:off x="884238" y="571500"/>
            <a:ext cx="7878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800" b="1" dirty="0" err="1" smtClean="0">
                <a:solidFill>
                  <a:srgbClr val="C0504D"/>
                </a:solidFill>
              </a:rPr>
              <a:t>Neuro</a:t>
            </a:r>
            <a:r>
              <a:rPr lang="en-US" sz="2800" b="1" dirty="0" smtClean="0">
                <a:solidFill>
                  <a:srgbClr val="C0504D"/>
                </a:solidFill>
              </a:rPr>
              <a:t>-adaptive Robotic Limbs </a:t>
            </a:r>
            <a:endParaRPr lang="en-US" sz="2800" b="1" dirty="0">
              <a:solidFill>
                <a:srgbClr val="C0504D"/>
              </a:solidFill>
            </a:endParaRPr>
          </a:p>
        </p:txBody>
      </p:sp>
      <p:sp>
        <p:nvSpPr>
          <p:cNvPr id="16387" name="Text Box 52"/>
          <p:cNvSpPr txBox="1">
            <a:spLocks noChangeArrowheads="1"/>
          </p:cNvSpPr>
          <p:nvPr/>
        </p:nvSpPr>
        <p:spPr bwMode="auto">
          <a:xfrm>
            <a:off x="238125" y="3579813"/>
            <a:ext cx="14636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Control</a:t>
            </a:r>
          </a:p>
          <a:p>
            <a:pPr algn="r" eaLnBrk="1" hangingPunct="1"/>
            <a:r>
              <a:rPr lang="en-US" sz="1600" b="1">
                <a:solidFill>
                  <a:schemeClr val="accent2"/>
                </a:solidFill>
              </a:rPr>
              <a:t>Algorithms</a:t>
            </a:r>
          </a:p>
        </p:txBody>
      </p:sp>
      <p:grpSp>
        <p:nvGrpSpPr>
          <p:cNvPr id="16388" name="Group 7"/>
          <p:cNvGrpSpPr>
            <a:grpSpLocks/>
          </p:cNvGrpSpPr>
          <p:nvPr/>
        </p:nvGrpSpPr>
        <p:grpSpPr bwMode="auto">
          <a:xfrm>
            <a:off x="914400" y="1143000"/>
            <a:ext cx="4206875" cy="2919413"/>
            <a:chOff x="152400" y="3939013"/>
            <a:chExt cx="4206875" cy="2918987"/>
          </a:xfrm>
        </p:grpSpPr>
        <p:pic>
          <p:nvPicPr>
            <p:cNvPr id="16391" name="Picture 2" descr="C:\Research\Scripts\project\tempfigs\TwoTargFiles\PowerTrend\TwoTargFiles_(R)_Significant_continuous_increases_and_decreases_-_absolute.png"/>
            <p:cNvPicPr>
              <a:picLocks noChangeAspect="1" noChangeArrowheads="1"/>
            </p:cNvPicPr>
            <p:nvPr/>
          </p:nvPicPr>
          <p:blipFill>
            <a:blip r:embed="rId3">
              <a:extLst>
                <a:ext uri="{28A0092B-C50C-407E-A947-70E740481C1C}">
                  <a14:useLocalDpi xmlns:a14="http://schemas.microsoft.com/office/drawing/2010/main" val="0"/>
                </a:ext>
              </a:extLst>
            </a:blip>
            <a:srcRect l="9848" t="10822" r="7748" b="11690"/>
            <a:stretch>
              <a:fillRect/>
            </a:stretch>
          </p:blipFill>
          <p:spPr bwMode="auto">
            <a:xfrm>
              <a:off x="1576520" y="4238812"/>
              <a:ext cx="1131586" cy="66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 Box 6"/>
            <p:cNvSpPr txBox="1">
              <a:spLocks noChangeArrowheads="1"/>
            </p:cNvSpPr>
            <p:nvPr/>
          </p:nvSpPr>
          <p:spPr bwMode="auto">
            <a:xfrm>
              <a:off x="1585913" y="5056851"/>
              <a:ext cx="1128712"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a:t>Spinal Cord</a:t>
              </a:r>
            </a:p>
          </p:txBody>
        </p:sp>
        <p:sp>
          <p:nvSpPr>
            <p:cNvPr id="16393" name="Text Box 7"/>
            <p:cNvSpPr txBox="1">
              <a:spLocks noChangeArrowheads="1"/>
            </p:cNvSpPr>
            <p:nvPr/>
          </p:nvSpPr>
          <p:spPr bwMode="auto">
            <a:xfrm>
              <a:off x="1814513" y="5504526"/>
              <a:ext cx="771525"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a:t>Nerves</a:t>
              </a:r>
            </a:p>
          </p:txBody>
        </p:sp>
        <p:sp>
          <p:nvSpPr>
            <p:cNvPr id="16394" name="Freeform 17"/>
            <p:cNvSpPr>
              <a:spLocks/>
            </p:cNvSpPr>
            <p:nvPr/>
          </p:nvSpPr>
          <p:spPr bwMode="auto">
            <a:xfrm rot="250960">
              <a:off x="2641270" y="4486831"/>
              <a:ext cx="930425" cy="1596677"/>
            </a:xfrm>
            <a:custGeom>
              <a:avLst/>
              <a:gdLst>
                <a:gd name="T0" fmla="*/ 2147483647 w 1362"/>
                <a:gd name="T1" fmla="*/ 2147483647 h 2693"/>
                <a:gd name="T2" fmla="*/ 2147483647 w 1362"/>
                <a:gd name="T3" fmla="*/ 2147483647 h 2693"/>
                <a:gd name="T4" fmla="*/ 0 w 1362"/>
                <a:gd name="T5" fmla="*/ 0 h 2693"/>
                <a:gd name="T6" fmla="*/ 0 60000 65536"/>
                <a:gd name="T7" fmla="*/ 0 60000 65536"/>
                <a:gd name="T8" fmla="*/ 0 60000 65536"/>
                <a:gd name="T9" fmla="*/ 0 w 1362"/>
                <a:gd name="T10" fmla="*/ 0 h 2693"/>
                <a:gd name="T11" fmla="*/ 1362 w 1362"/>
                <a:gd name="T12" fmla="*/ 2693 h 2693"/>
              </a:gdLst>
              <a:ahLst/>
              <a:cxnLst>
                <a:cxn ang="T6">
                  <a:pos x="T0" y="T1"/>
                </a:cxn>
                <a:cxn ang="T7">
                  <a:pos x="T2" y="T3"/>
                </a:cxn>
                <a:cxn ang="T8">
                  <a:pos x="T4" y="T5"/>
                </a:cxn>
              </a:cxnLst>
              <a:rect l="T9" t="T10" r="T11" b="T12"/>
              <a:pathLst>
                <a:path w="1362" h="2693">
                  <a:moveTo>
                    <a:pt x="591" y="2693"/>
                  </a:moveTo>
                  <a:cubicBezTo>
                    <a:pt x="976" y="2120"/>
                    <a:pt x="1362" y="1548"/>
                    <a:pt x="1264" y="1099"/>
                  </a:cubicBezTo>
                  <a:cubicBezTo>
                    <a:pt x="1166" y="650"/>
                    <a:pt x="583" y="325"/>
                    <a:pt x="0" y="0"/>
                  </a:cubicBezTo>
                </a:path>
              </a:pathLst>
            </a:custGeom>
            <a:noFill/>
            <a:ln w="19050" cmpd="sng">
              <a:solidFill>
                <a:schemeClr val="tx1"/>
              </a:solidFill>
              <a:prstDash val="dash"/>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95" name="Freeform 17"/>
            <p:cNvSpPr>
              <a:spLocks/>
            </p:cNvSpPr>
            <p:nvPr/>
          </p:nvSpPr>
          <p:spPr bwMode="auto">
            <a:xfrm rot="-10231867">
              <a:off x="615460" y="4490135"/>
              <a:ext cx="1127317" cy="1474633"/>
            </a:xfrm>
            <a:custGeom>
              <a:avLst/>
              <a:gdLst>
                <a:gd name="T0" fmla="*/ 2147483647 w 1362"/>
                <a:gd name="T1" fmla="*/ 2147483647 h 2693"/>
                <a:gd name="T2" fmla="*/ 2147483647 w 1362"/>
                <a:gd name="T3" fmla="*/ 2147483647 h 2693"/>
                <a:gd name="T4" fmla="*/ 0 w 1362"/>
                <a:gd name="T5" fmla="*/ 0 h 2693"/>
                <a:gd name="T6" fmla="*/ 0 60000 65536"/>
                <a:gd name="T7" fmla="*/ 0 60000 65536"/>
                <a:gd name="T8" fmla="*/ 0 60000 65536"/>
                <a:gd name="T9" fmla="*/ 0 w 1362"/>
                <a:gd name="T10" fmla="*/ 0 h 2693"/>
                <a:gd name="T11" fmla="*/ 1362 w 1362"/>
                <a:gd name="T12" fmla="*/ 2693 h 2693"/>
              </a:gdLst>
              <a:ahLst/>
              <a:cxnLst>
                <a:cxn ang="T6">
                  <a:pos x="T0" y="T1"/>
                </a:cxn>
                <a:cxn ang="T7">
                  <a:pos x="T2" y="T3"/>
                </a:cxn>
                <a:cxn ang="T8">
                  <a:pos x="T4" y="T5"/>
                </a:cxn>
              </a:cxnLst>
              <a:rect l="T9" t="T10" r="T11" b="T12"/>
              <a:pathLst>
                <a:path w="1362" h="2693">
                  <a:moveTo>
                    <a:pt x="591" y="2693"/>
                  </a:moveTo>
                  <a:cubicBezTo>
                    <a:pt x="976" y="2120"/>
                    <a:pt x="1362" y="1548"/>
                    <a:pt x="1264" y="1099"/>
                  </a:cubicBezTo>
                  <a:cubicBezTo>
                    <a:pt x="1166" y="650"/>
                    <a:pt x="583" y="325"/>
                    <a:pt x="0" y="0"/>
                  </a:cubicBezTo>
                </a:path>
              </a:pathLst>
            </a:custGeom>
            <a:noFill/>
            <a:ln w="19050" cap="flat" cmpd="sng">
              <a:solidFill>
                <a:schemeClr val="tx1"/>
              </a:solidFill>
              <a:prstDash val="solid"/>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96" name="Text Box 52"/>
            <p:cNvSpPr txBox="1">
              <a:spLocks noChangeArrowheads="1"/>
            </p:cNvSpPr>
            <p:nvPr/>
          </p:nvSpPr>
          <p:spPr bwMode="auto">
            <a:xfrm>
              <a:off x="2803525" y="5486400"/>
              <a:ext cx="146367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Sensory Feedback</a:t>
              </a:r>
            </a:p>
          </p:txBody>
        </p:sp>
        <p:sp>
          <p:nvSpPr>
            <p:cNvPr id="16397" name="Text Box 52"/>
            <p:cNvSpPr txBox="1">
              <a:spLocks noChangeArrowheads="1"/>
            </p:cNvSpPr>
            <p:nvPr/>
          </p:nvSpPr>
          <p:spPr bwMode="auto">
            <a:xfrm>
              <a:off x="1574516" y="4184897"/>
              <a:ext cx="27847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Brain Adaptation</a:t>
              </a:r>
            </a:p>
          </p:txBody>
        </p:sp>
        <p:sp>
          <p:nvSpPr>
            <p:cNvPr id="16398" name="Text Box 52"/>
            <p:cNvSpPr txBox="1">
              <a:spLocks noChangeArrowheads="1"/>
            </p:cNvSpPr>
            <p:nvPr/>
          </p:nvSpPr>
          <p:spPr bwMode="auto">
            <a:xfrm>
              <a:off x="625475" y="3939013"/>
              <a:ext cx="326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800" b="1"/>
                <a:t>Neural Adaptive Prosthetic Legs</a:t>
              </a:r>
            </a:p>
          </p:txBody>
        </p:sp>
        <p:sp>
          <p:nvSpPr>
            <p:cNvPr id="16399" name="Text Box 52"/>
            <p:cNvSpPr txBox="1">
              <a:spLocks noChangeArrowheads="1"/>
            </p:cNvSpPr>
            <p:nvPr/>
          </p:nvSpPr>
          <p:spPr bwMode="auto">
            <a:xfrm>
              <a:off x="152400" y="5486400"/>
              <a:ext cx="146367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b="1">
                  <a:solidFill>
                    <a:schemeClr val="accent2"/>
                  </a:solidFill>
                </a:rPr>
                <a:t>Neural Interface</a:t>
              </a:r>
            </a:p>
          </p:txBody>
        </p:sp>
        <p:sp>
          <p:nvSpPr>
            <p:cNvPr id="16400" name="Text Box 52"/>
            <p:cNvSpPr txBox="1">
              <a:spLocks noChangeArrowheads="1"/>
            </p:cNvSpPr>
            <p:nvPr/>
          </p:nvSpPr>
          <p:spPr bwMode="auto">
            <a:xfrm>
              <a:off x="2586038" y="6260812"/>
              <a:ext cx="16811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Prosthetic Limb</a:t>
              </a:r>
            </a:p>
          </p:txBody>
        </p:sp>
        <p:pic>
          <p:nvPicPr>
            <p:cNvPr id="16401" name="Picture 94"/>
            <p:cNvPicPr>
              <a:picLocks noChangeAspect="1"/>
            </p:cNvPicPr>
            <p:nvPr/>
          </p:nvPicPr>
          <p:blipFill>
            <a:blip r:embed="rId4">
              <a:extLst>
                <a:ext uri="{28A0092B-C50C-407E-A947-70E740481C1C}">
                  <a14:useLocalDpi xmlns:a14="http://schemas.microsoft.com/office/drawing/2010/main" val="0"/>
                </a:ext>
              </a:extLst>
            </a:blip>
            <a:srcRect l="10905" t="5771" r="23000" b="7274"/>
            <a:stretch>
              <a:fillRect/>
            </a:stretch>
          </p:blipFill>
          <p:spPr bwMode="auto">
            <a:xfrm>
              <a:off x="1752600" y="5914011"/>
              <a:ext cx="956697" cy="943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2" name="Text Box 37"/>
            <p:cNvSpPr txBox="1">
              <a:spLocks noChangeArrowheads="1"/>
            </p:cNvSpPr>
            <p:nvPr/>
          </p:nvSpPr>
          <p:spPr bwMode="auto">
            <a:xfrm>
              <a:off x="1594019" y="5943600"/>
              <a:ext cx="1225381" cy="584776"/>
            </a:xfrm>
            <a:prstGeom prst="rect">
              <a:avLst/>
            </a:prstGeom>
            <a:solidFill>
              <a:srgbClr val="B2B2B2">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3200">
                  <a:solidFill>
                    <a:srgbClr val="FF2929"/>
                  </a:solidFill>
                </a:rPr>
                <a:t>      x</a:t>
              </a:r>
            </a:p>
          </p:txBody>
        </p:sp>
      </p:grpSp>
      <p:pic>
        <p:nvPicPr>
          <p:cNvPr id="16389" name="Picture 23" descr="::Dropbox:ME490A:Project Folder:Images:Poster Pics:2.jpg"/>
          <p:cNvPicPr>
            <a:picLocks noChangeAspect="1" noChangeArrowheads="1"/>
          </p:cNvPicPr>
          <p:nvPr/>
        </p:nvPicPr>
        <p:blipFill>
          <a:blip r:embed="rId5">
            <a:extLst>
              <a:ext uri="{28A0092B-C50C-407E-A947-70E740481C1C}">
                <a14:useLocalDpi xmlns:a14="http://schemas.microsoft.com/office/drawing/2010/main" val="0"/>
              </a:ext>
            </a:extLst>
          </a:blip>
          <a:srcRect l="28799" t="5333" r="16400" b="2667"/>
          <a:stretch>
            <a:fillRect/>
          </a:stretch>
        </p:blipFill>
        <p:spPr bwMode="auto">
          <a:xfrm>
            <a:off x="3332160" y="4076534"/>
            <a:ext cx="1058533" cy="26586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649" y="4165600"/>
            <a:ext cx="1885950"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2" name="Picture 19"/>
          <p:cNvPicPr>
            <a:picLocks noChangeAspect="1" noChangeArrowheads="1"/>
          </p:cNvPicPr>
          <p:nvPr/>
        </p:nvPicPr>
        <p:blipFill>
          <a:blip r:embed="rId7">
            <a:extLst>
              <a:ext uri="{28A0092B-C50C-407E-A947-70E740481C1C}">
                <a14:useLocalDpi xmlns:a14="http://schemas.microsoft.com/office/drawing/2010/main" val="0"/>
              </a:ext>
            </a:extLst>
          </a:blip>
          <a:srcRect t="146" b="3186"/>
          <a:stretch>
            <a:fillRect/>
          </a:stretch>
        </p:blipFill>
        <p:spPr bwMode="auto">
          <a:xfrm>
            <a:off x="4780227" y="4165600"/>
            <a:ext cx="1333494" cy="2569633"/>
          </a:xfrm>
          <a:prstGeom prst="rect">
            <a:avLst/>
          </a:prstGeom>
          <a:noFill/>
          <a:ln>
            <a:noFill/>
          </a:ln>
          <a:effectLst/>
          <a:extLst>
            <a:ext uri="{909E8E84-426E-40dd-AFC4-6F175D3DCCD1}">
              <a14:hiddenFill xmlns:a14="http://schemas.microsoft.com/office/drawing/2010/main">
                <a:blipFill dpi="0" rotWithShape="0">
                  <a:blip/>
                  <a:srcRect t="146" b="3186"/>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2607127"/>
            <a:ext cx="2676525"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5"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1961" y="1060838"/>
            <a:ext cx="2036762" cy="203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0909398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2"/>
          <p:cNvSpPr>
            <a:spLocks noGrp="1"/>
          </p:cNvSpPr>
          <p:nvPr>
            <p:ph idx="4294967295"/>
          </p:nvPr>
        </p:nvSpPr>
        <p:spPr>
          <a:xfrm>
            <a:off x="0" y="5562600"/>
            <a:ext cx="8229600" cy="1020763"/>
          </a:xfrm>
        </p:spPr>
        <p:txBody>
          <a:bodyPr/>
          <a:lstStyle/>
          <a:p>
            <a:pPr marL="0" indent="0">
              <a:buFont typeface="Arial" charset="0"/>
              <a:buNone/>
            </a:pPr>
            <a:r>
              <a:rPr lang="en-US" sz="1200">
                <a:latin typeface="Calibri" charset="0"/>
              </a:rPr>
              <a:t>Mr. Jama suffered polio as a child and recovered most of his function following the illness. However, ~30 years later, he has experienced a decline in neuromuscular function. He is in a wheelchair and has been progressively losing strength in his arm muscles. He contacted us in July to request assistance with moving his arms so that he can control his wheelchair joystick and self-feed/drink. He does not wish to try rehabilitation or physical therapy but instead would rather have an assistive device for his arm.</a:t>
            </a:r>
          </a:p>
          <a:p>
            <a:pPr marL="0" indent="0">
              <a:buFont typeface="Arial" charset="0"/>
              <a:buNone/>
            </a:pPr>
            <a:endParaRPr lang="en-US" sz="1200">
              <a:latin typeface="Calibri" charset="0"/>
            </a:endParaRPr>
          </a:p>
        </p:txBody>
      </p:sp>
      <p:pic>
        <p:nvPicPr>
          <p:cNvPr id="1536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025" y="533400"/>
            <a:ext cx="36004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295400"/>
            <a:ext cx="30876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8244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20130408_11592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495800" y="1676400"/>
            <a:ext cx="4419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Picture 3" descr="20130408_11202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750" y="1695450"/>
            <a:ext cx="4419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23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Testbed</a:t>
            </a:r>
            <a:r>
              <a:rPr lang="en-US" dirty="0" smtClean="0"/>
              <a:t> #2</a:t>
            </a:r>
            <a:endParaRPr lang="en-US" dirty="0"/>
          </a:p>
        </p:txBody>
      </p:sp>
      <p:sp>
        <p:nvSpPr>
          <p:cNvPr id="2" name="Rectangle 1"/>
          <p:cNvSpPr/>
          <p:nvPr/>
        </p:nvSpPr>
        <p:spPr>
          <a:xfrm>
            <a:off x="2286000" y="1582341"/>
            <a:ext cx="4572000" cy="3693319"/>
          </a:xfrm>
          <a:prstGeom prst="rect">
            <a:avLst/>
          </a:prstGeom>
        </p:spPr>
        <p:txBody>
          <a:bodyPr>
            <a:spAutoFit/>
          </a:bodyPr>
          <a:lstStyle/>
          <a:p>
            <a:r>
              <a:rPr lang="en-US" dirty="0"/>
              <a:t>2) </a:t>
            </a:r>
            <a:r>
              <a:rPr lang="en-US" b="1" dirty="0" err="1"/>
              <a:t>Neuro</a:t>
            </a:r>
            <a:r>
              <a:rPr lang="en-US" b="1" dirty="0"/>
              <a:t>-rehabilitation Systems: </a:t>
            </a:r>
            <a:r>
              <a:rPr lang="en-US" dirty="0"/>
              <a:t>The center is developing rehabilitation systems to improve function of the nervous system after injury or disease. Examples include EMG-driven computer games for rehabilitation of movement after brain injury, or augmented sensory feedback environments for users with impaired sensation. Proposals that advance neural signal sensing or sensory feedback technologies, human-computer interaction, and therapy strategies that leverage neuroplasticity to improve function are encouraged. </a:t>
            </a:r>
          </a:p>
        </p:txBody>
      </p:sp>
    </p:spTree>
    <p:extLst>
      <p:ext uri="{BB962C8B-B14F-4D97-AF65-F5344CB8AC3E}">
        <p14:creationId xmlns:p14="http://schemas.microsoft.com/office/powerpoint/2010/main" val="3987620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6"/>
          <p:cNvSpPr txBox="1">
            <a:spLocks noChangeArrowheads="1"/>
          </p:cNvSpPr>
          <p:nvPr/>
        </p:nvSpPr>
        <p:spPr bwMode="auto">
          <a:xfrm>
            <a:off x="1143000" y="304800"/>
            <a:ext cx="7467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800" b="1" dirty="0" err="1">
                <a:solidFill>
                  <a:srgbClr val="FF0000"/>
                </a:solidFill>
              </a:rPr>
              <a:t>Neuro</a:t>
            </a:r>
            <a:r>
              <a:rPr lang="en-US" sz="2800" b="1" dirty="0">
                <a:solidFill>
                  <a:srgbClr val="FF0000"/>
                </a:solidFill>
              </a:rPr>
              <a:t>-Rehabilitation </a:t>
            </a:r>
            <a:r>
              <a:rPr lang="en-US" sz="2800" b="1" dirty="0" smtClean="0">
                <a:solidFill>
                  <a:srgbClr val="FF0000"/>
                </a:solidFill>
              </a:rPr>
              <a:t>Systems</a:t>
            </a:r>
            <a:endParaRPr lang="en-US" sz="2800" b="1" dirty="0">
              <a:solidFill>
                <a:srgbClr val="FF0000"/>
              </a:solidFill>
            </a:endParaRPr>
          </a:p>
        </p:txBody>
      </p:sp>
      <p:pic>
        <p:nvPicPr>
          <p:cNvPr id="19459" name="Picture 2" descr="C:\Research\Scripts\project\tempfigs\TwoTargFiles\PowerTrend\TwoTargFiles_(R)_Significant_continuous_increases_and_decreases_-_absolute.png"/>
          <p:cNvPicPr>
            <a:picLocks noChangeAspect="1" noChangeArrowheads="1"/>
          </p:cNvPicPr>
          <p:nvPr/>
        </p:nvPicPr>
        <p:blipFill>
          <a:blip r:embed="rId3">
            <a:extLst>
              <a:ext uri="{28A0092B-C50C-407E-A947-70E740481C1C}">
                <a14:useLocalDpi xmlns:a14="http://schemas.microsoft.com/office/drawing/2010/main" val="0"/>
              </a:ext>
            </a:extLst>
          </a:blip>
          <a:srcRect l="9848" t="10822" r="7748" b="11690"/>
          <a:stretch>
            <a:fillRect/>
          </a:stretch>
        </p:blipFill>
        <p:spPr bwMode="auto">
          <a:xfrm>
            <a:off x="5995988" y="1458913"/>
            <a:ext cx="11318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6"/>
          <p:cNvSpPr txBox="1">
            <a:spLocks noChangeArrowheads="1"/>
          </p:cNvSpPr>
          <p:nvPr/>
        </p:nvSpPr>
        <p:spPr bwMode="auto">
          <a:xfrm>
            <a:off x="6005513" y="2278063"/>
            <a:ext cx="1128712"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a:t>Spinal Cord</a:t>
            </a:r>
          </a:p>
        </p:txBody>
      </p:sp>
      <p:sp>
        <p:nvSpPr>
          <p:cNvPr id="19461" name="Text Box 7"/>
          <p:cNvSpPr txBox="1">
            <a:spLocks noChangeArrowheads="1"/>
          </p:cNvSpPr>
          <p:nvPr/>
        </p:nvSpPr>
        <p:spPr bwMode="auto">
          <a:xfrm>
            <a:off x="6234113" y="2725738"/>
            <a:ext cx="771525"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a:t>Nerves</a:t>
            </a:r>
          </a:p>
        </p:txBody>
      </p:sp>
      <p:sp>
        <p:nvSpPr>
          <p:cNvPr id="19462" name="Freeform 17"/>
          <p:cNvSpPr>
            <a:spLocks/>
          </p:cNvSpPr>
          <p:nvPr/>
        </p:nvSpPr>
        <p:spPr bwMode="auto">
          <a:xfrm rot="250960">
            <a:off x="7064375" y="1708150"/>
            <a:ext cx="930275" cy="1509713"/>
          </a:xfrm>
          <a:custGeom>
            <a:avLst/>
            <a:gdLst>
              <a:gd name="T0" fmla="*/ 2147483647 w 1362"/>
              <a:gd name="T1" fmla="*/ 2147483647 h 2693"/>
              <a:gd name="T2" fmla="*/ 2147483647 w 1362"/>
              <a:gd name="T3" fmla="*/ 2147483647 h 2693"/>
              <a:gd name="T4" fmla="*/ 0 w 1362"/>
              <a:gd name="T5" fmla="*/ 0 h 2693"/>
              <a:gd name="T6" fmla="*/ 0 60000 65536"/>
              <a:gd name="T7" fmla="*/ 0 60000 65536"/>
              <a:gd name="T8" fmla="*/ 0 60000 65536"/>
              <a:gd name="T9" fmla="*/ 0 w 1362"/>
              <a:gd name="T10" fmla="*/ 0 h 2693"/>
              <a:gd name="T11" fmla="*/ 1362 w 1362"/>
              <a:gd name="T12" fmla="*/ 2693 h 2693"/>
            </a:gdLst>
            <a:ahLst/>
            <a:cxnLst>
              <a:cxn ang="T6">
                <a:pos x="T0" y="T1"/>
              </a:cxn>
              <a:cxn ang="T7">
                <a:pos x="T2" y="T3"/>
              </a:cxn>
              <a:cxn ang="T8">
                <a:pos x="T4" y="T5"/>
              </a:cxn>
            </a:cxnLst>
            <a:rect l="T9" t="T10" r="T11" b="T12"/>
            <a:pathLst>
              <a:path w="1362" h="2693">
                <a:moveTo>
                  <a:pt x="591" y="2693"/>
                </a:moveTo>
                <a:cubicBezTo>
                  <a:pt x="976" y="2120"/>
                  <a:pt x="1362" y="1548"/>
                  <a:pt x="1264" y="1099"/>
                </a:cubicBezTo>
                <a:cubicBezTo>
                  <a:pt x="1166" y="650"/>
                  <a:pt x="583" y="325"/>
                  <a:pt x="0" y="0"/>
                </a:cubicBezTo>
              </a:path>
            </a:pathLst>
          </a:custGeom>
          <a:noFill/>
          <a:ln w="19050" cmpd="sng">
            <a:solidFill>
              <a:schemeClr val="tx1"/>
            </a:solidFill>
            <a:prstDash val="dash"/>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63" name="Freeform 17"/>
          <p:cNvSpPr>
            <a:spLocks/>
          </p:cNvSpPr>
          <p:nvPr/>
        </p:nvSpPr>
        <p:spPr bwMode="auto">
          <a:xfrm rot="-10231867">
            <a:off x="5035550" y="1711325"/>
            <a:ext cx="1127125" cy="1473200"/>
          </a:xfrm>
          <a:custGeom>
            <a:avLst/>
            <a:gdLst>
              <a:gd name="T0" fmla="*/ 2147483647 w 1362"/>
              <a:gd name="T1" fmla="*/ 2147483647 h 2693"/>
              <a:gd name="T2" fmla="*/ 2147483647 w 1362"/>
              <a:gd name="T3" fmla="*/ 2147483647 h 2693"/>
              <a:gd name="T4" fmla="*/ 0 w 1362"/>
              <a:gd name="T5" fmla="*/ 0 h 2693"/>
              <a:gd name="T6" fmla="*/ 0 60000 65536"/>
              <a:gd name="T7" fmla="*/ 0 60000 65536"/>
              <a:gd name="T8" fmla="*/ 0 60000 65536"/>
              <a:gd name="T9" fmla="*/ 0 w 1362"/>
              <a:gd name="T10" fmla="*/ 0 h 2693"/>
              <a:gd name="T11" fmla="*/ 1362 w 1362"/>
              <a:gd name="T12" fmla="*/ 2693 h 2693"/>
            </a:gdLst>
            <a:ahLst/>
            <a:cxnLst>
              <a:cxn ang="T6">
                <a:pos x="T0" y="T1"/>
              </a:cxn>
              <a:cxn ang="T7">
                <a:pos x="T2" y="T3"/>
              </a:cxn>
              <a:cxn ang="T8">
                <a:pos x="T4" y="T5"/>
              </a:cxn>
            </a:cxnLst>
            <a:rect l="T9" t="T10" r="T11" b="T12"/>
            <a:pathLst>
              <a:path w="1362" h="2693">
                <a:moveTo>
                  <a:pt x="591" y="2693"/>
                </a:moveTo>
                <a:cubicBezTo>
                  <a:pt x="976" y="2120"/>
                  <a:pt x="1362" y="1548"/>
                  <a:pt x="1264" y="1099"/>
                </a:cubicBezTo>
                <a:cubicBezTo>
                  <a:pt x="1166" y="650"/>
                  <a:pt x="583" y="325"/>
                  <a:pt x="0" y="0"/>
                </a:cubicBezTo>
              </a:path>
            </a:pathLst>
          </a:custGeom>
          <a:noFill/>
          <a:ln w="19050" cap="flat" cmpd="sng">
            <a:solidFill>
              <a:schemeClr val="tx1"/>
            </a:solidFill>
            <a:prstDash val="solid"/>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64" name="Text Box 37"/>
          <p:cNvSpPr txBox="1">
            <a:spLocks noChangeArrowheads="1"/>
          </p:cNvSpPr>
          <p:nvPr/>
        </p:nvSpPr>
        <p:spPr bwMode="auto">
          <a:xfrm>
            <a:off x="6019800" y="1524000"/>
            <a:ext cx="746125" cy="584200"/>
          </a:xfrm>
          <a:prstGeom prst="rect">
            <a:avLst/>
          </a:prstGeom>
          <a:solidFill>
            <a:srgbClr val="B2B2B2">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3200">
                <a:solidFill>
                  <a:srgbClr val="FF2929"/>
                </a:solidFill>
              </a:rPr>
              <a:t>x</a:t>
            </a:r>
          </a:p>
        </p:txBody>
      </p:sp>
      <p:sp>
        <p:nvSpPr>
          <p:cNvPr id="19465" name="Text Box 52"/>
          <p:cNvSpPr txBox="1">
            <a:spLocks noChangeArrowheads="1"/>
          </p:cNvSpPr>
          <p:nvPr/>
        </p:nvSpPr>
        <p:spPr bwMode="auto">
          <a:xfrm>
            <a:off x="7375525" y="2260600"/>
            <a:ext cx="14636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Sensory Feedback</a:t>
            </a:r>
          </a:p>
        </p:txBody>
      </p:sp>
      <p:sp>
        <p:nvSpPr>
          <p:cNvPr id="19466" name="Text Box 52"/>
          <p:cNvSpPr txBox="1">
            <a:spLocks noChangeArrowheads="1"/>
          </p:cNvSpPr>
          <p:nvPr/>
        </p:nvSpPr>
        <p:spPr bwMode="auto">
          <a:xfrm>
            <a:off x="4572000" y="3302000"/>
            <a:ext cx="1463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Control</a:t>
            </a:r>
          </a:p>
          <a:p>
            <a:pPr algn="r" eaLnBrk="1" hangingPunct="1"/>
            <a:r>
              <a:rPr lang="en-US" sz="1600" b="1">
                <a:solidFill>
                  <a:schemeClr val="accent2"/>
                </a:solidFill>
              </a:rPr>
              <a:t>Algorithms</a:t>
            </a:r>
          </a:p>
        </p:txBody>
      </p:sp>
      <p:sp>
        <p:nvSpPr>
          <p:cNvPr id="19467" name="Text Box 52"/>
          <p:cNvSpPr txBox="1">
            <a:spLocks noChangeArrowheads="1"/>
          </p:cNvSpPr>
          <p:nvPr/>
        </p:nvSpPr>
        <p:spPr bwMode="auto">
          <a:xfrm>
            <a:off x="5994400" y="1404938"/>
            <a:ext cx="2784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Brain Adaptation</a:t>
            </a:r>
          </a:p>
        </p:txBody>
      </p:sp>
      <p:sp>
        <p:nvSpPr>
          <p:cNvPr id="19468" name="Text Box 52"/>
          <p:cNvSpPr txBox="1">
            <a:spLocks noChangeArrowheads="1"/>
          </p:cNvSpPr>
          <p:nvPr/>
        </p:nvSpPr>
        <p:spPr bwMode="auto">
          <a:xfrm>
            <a:off x="4708525" y="1158875"/>
            <a:ext cx="359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800" b="1"/>
              <a:t>Home-Based NeuroRehabilitation</a:t>
            </a:r>
          </a:p>
        </p:txBody>
      </p:sp>
      <p:sp>
        <p:nvSpPr>
          <p:cNvPr id="19469" name="Text Box 52"/>
          <p:cNvSpPr txBox="1">
            <a:spLocks noChangeArrowheads="1"/>
          </p:cNvSpPr>
          <p:nvPr/>
        </p:nvSpPr>
        <p:spPr bwMode="auto">
          <a:xfrm>
            <a:off x="4572000" y="2654300"/>
            <a:ext cx="1463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b="1">
                <a:solidFill>
                  <a:schemeClr val="accent2"/>
                </a:solidFill>
              </a:rPr>
              <a:t>Neural Interface</a:t>
            </a:r>
          </a:p>
        </p:txBody>
      </p:sp>
      <p:pic>
        <p:nvPicPr>
          <p:cNvPr id="19470" name="Picture 5" descr="sysho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138488"/>
            <a:ext cx="1096963" cy="823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71" name="Text Box 52"/>
          <p:cNvSpPr txBox="1">
            <a:spLocks noChangeArrowheads="1"/>
          </p:cNvSpPr>
          <p:nvPr/>
        </p:nvSpPr>
        <p:spPr bwMode="auto">
          <a:xfrm>
            <a:off x="7269163" y="3368675"/>
            <a:ext cx="1681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b="1">
                <a:solidFill>
                  <a:schemeClr val="accent2"/>
                </a:solidFill>
              </a:rPr>
              <a:t>Robotic Interface</a:t>
            </a:r>
          </a:p>
        </p:txBody>
      </p:sp>
      <p:sp>
        <p:nvSpPr>
          <p:cNvPr id="19473" name="Rectangle 7"/>
          <p:cNvSpPr>
            <a:spLocks noChangeArrowheads="1"/>
          </p:cNvSpPr>
          <p:nvPr/>
        </p:nvSpPr>
        <p:spPr bwMode="auto">
          <a:xfrm>
            <a:off x="990600" y="1090613"/>
            <a:ext cx="26844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NeuroGame Rehabilitation</a:t>
            </a:r>
          </a:p>
        </p:txBody>
      </p:sp>
      <p:pic>
        <p:nvPicPr>
          <p:cNvPr id="20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4883" y="4148666"/>
            <a:ext cx="2152650"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475"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65333" y="4267200"/>
            <a:ext cx="2726366" cy="203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descr="20130206_103551.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0467" y="4148666"/>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20130206_103640.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467" y="1645053"/>
            <a:ext cx="3188547" cy="2391410"/>
          </a:xfrm>
          <a:prstGeom prst="rect">
            <a:avLst/>
          </a:prstGeom>
        </p:spPr>
      </p:pic>
    </p:spTree>
    <p:extLst>
      <p:ext uri="{BB962C8B-B14F-4D97-AF65-F5344CB8AC3E}">
        <p14:creationId xmlns:p14="http://schemas.microsoft.com/office/powerpoint/2010/main" val="3803470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914" name="Picture 2" descr="TinyTxandEMGTrace2"/>
          <p:cNvPicPr>
            <a:picLocks noChangeAspect="1" noChangeArrowheads="1"/>
          </p:cNvPicPr>
          <p:nvPr/>
        </p:nvPicPr>
        <p:blipFill>
          <a:blip r:embed="rId3">
            <a:extLst>
              <a:ext uri="{28A0092B-C50C-407E-A947-70E740481C1C}">
                <a14:useLocalDpi xmlns:a14="http://schemas.microsoft.com/office/drawing/2010/main" val="0"/>
              </a:ext>
            </a:extLst>
          </a:blip>
          <a:srcRect l="35527"/>
          <a:stretch>
            <a:fillRect/>
          </a:stretch>
        </p:blipFill>
        <p:spPr bwMode="auto">
          <a:xfrm>
            <a:off x="5943824" y="3124275"/>
            <a:ext cx="3003723" cy="13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2916" name="Picture 4" descr="BumblebeeRx"/>
          <p:cNvPicPr>
            <a:picLocks noChangeAspect="1" noChangeArrowheads="1"/>
          </p:cNvPicPr>
          <p:nvPr/>
        </p:nvPicPr>
        <p:blipFill>
          <a:blip r:embed="rId4">
            <a:extLst>
              <a:ext uri="{28A0092B-C50C-407E-A947-70E740481C1C}">
                <a14:useLocalDpi xmlns:a14="http://schemas.microsoft.com/office/drawing/2010/main" val="0"/>
              </a:ext>
            </a:extLst>
          </a:blip>
          <a:srcRect l="13815" t="26324" r="22096" b="22943"/>
          <a:stretch>
            <a:fillRect/>
          </a:stretch>
        </p:blipFill>
        <p:spPr bwMode="auto">
          <a:xfrm>
            <a:off x="6172646" y="1707803"/>
            <a:ext cx="2286000" cy="134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14"/>
          <p:cNvSpPr>
            <a:spLocks noGrp="1" noChangeArrowheads="1"/>
          </p:cNvSpPr>
          <p:nvPr>
            <p:ph type="title" idx="4294967295"/>
          </p:nvPr>
        </p:nvSpPr>
        <p:spPr>
          <a:xfrm>
            <a:off x="457647" y="228600"/>
            <a:ext cx="8228707" cy="821531"/>
          </a:xfrm>
        </p:spPr>
        <p:txBody>
          <a:bodyPr/>
          <a:lstStyle/>
          <a:p>
            <a:pPr eaLnBrk="1" hangingPunct="1">
              <a:defRPr/>
            </a:pPr>
            <a:r>
              <a:rPr lang="en-US" sz="2500" b="1" dirty="0">
                <a:solidFill>
                  <a:srgbClr val="C0504D"/>
                </a:solidFill>
                <a:latin typeface="Arial" pitchFamily="34" charset="0"/>
                <a:cs typeface="Arial" pitchFamily="34" charset="0"/>
              </a:rPr>
              <a:t>Wireless body-worn sensors</a:t>
            </a:r>
          </a:p>
        </p:txBody>
      </p:sp>
      <p:sp>
        <p:nvSpPr>
          <p:cNvPr id="422927" name="Text Box 15"/>
          <p:cNvSpPr txBox="1">
            <a:spLocks noChangeArrowheads="1"/>
          </p:cNvSpPr>
          <p:nvPr/>
        </p:nvSpPr>
        <p:spPr bwMode="auto">
          <a:xfrm>
            <a:off x="5257353" y="5928196"/>
            <a:ext cx="3353098" cy="396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83" tIns="45692" rIns="91383" bIns="45692">
            <a:spAutoFit/>
          </a:bodyPr>
          <a:lstStyle>
            <a:lvl1pPr eaLnBrk="0" hangingPunct="0">
              <a:defRPr sz="4300">
                <a:solidFill>
                  <a:srgbClr val="000000"/>
                </a:solidFill>
                <a:latin typeface="Gill Sans" charset="0"/>
                <a:ea typeface="ヒラギノ角ゴ ProN W3" charset="-128"/>
                <a:sym typeface="Gill Sans" charset="0"/>
              </a:defRPr>
            </a:lvl1pPr>
            <a:lvl2pPr marL="742950" indent="-285750" eaLnBrk="0" hangingPunct="0">
              <a:defRPr sz="4300">
                <a:solidFill>
                  <a:srgbClr val="000000"/>
                </a:solidFill>
                <a:latin typeface="Gill Sans" charset="0"/>
                <a:ea typeface="ヒラギノ角ゴ ProN W3" charset="-128"/>
                <a:sym typeface="Gill Sans" charset="0"/>
              </a:defRPr>
            </a:lvl2pPr>
            <a:lvl3pPr marL="1143000" indent="-228600" eaLnBrk="0" hangingPunct="0">
              <a:defRPr sz="4300">
                <a:solidFill>
                  <a:srgbClr val="000000"/>
                </a:solidFill>
                <a:latin typeface="Gill Sans" charset="0"/>
                <a:ea typeface="ヒラギノ角ゴ ProN W3" charset="-128"/>
                <a:sym typeface="Gill Sans" charset="0"/>
              </a:defRPr>
            </a:lvl3pPr>
            <a:lvl4pPr marL="1600200" indent="-228600" eaLnBrk="0" hangingPunct="0">
              <a:defRPr sz="4300">
                <a:solidFill>
                  <a:srgbClr val="000000"/>
                </a:solidFill>
                <a:latin typeface="Gill Sans" charset="0"/>
                <a:ea typeface="ヒラギノ角ゴ ProN W3" charset="-128"/>
                <a:sym typeface="Gill Sans" charset="0"/>
              </a:defRPr>
            </a:lvl4pPr>
            <a:lvl5pPr marL="2057400" indent="-228600" eaLnBrk="0" hangingPunct="0">
              <a:defRPr sz="43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9pPr>
          </a:lstStyle>
          <a:p>
            <a:pPr eaLnBrk="1" hangingPunct="1">
              <a:spcBef>
                <a:spcPct val="50000"/>
              </a:spcBef>
            </a:pPr>
            <a:r>
              <a:rPr lang="en-US" sz="2000" b="1">
                <a:solidFill>
                  <a:schemeClr val="accent2"/>
                </a:solidFill>
                <a:latin typeface="Arial" pitchFamily="34" charset="0"/>
                <a:cs typeface="Arial" pitchFamily="34" charset="0"/>
              </a:rPr>
              <a:t>Wireless EMG transmitter</a:t>
            </a:r>
          </a:p>
        </p:txBody>
      </p:sp>
      <p:pic>
        <p:nvPicPr>
          <p:cNvPr id="422929" name="Picture 17" descr="fig1"/>
          <p:cNvPicPr>
            <a:picLocks noChangeAspect="1" noChangeArrowheads="1"/>
          </p:cNvPicPr>
          <p:nvPr/>
        </p:nvPicPr>
        <p:blipFill>
          <a:blip r:embed="rId5">
            <a:extLst>
              <a:ext uri="{28A0092B-C50C-407E-A947-70E740481C1C}">
                <a14:useLocalDpi xmlns:a14="http://schemas.microsoft.com/office/drawing/2010/main" val="0"/>
              </a:ext>
            </a:extLst>
          </a:blip>
          <a:srcRect t="6839" r="70750" b="3419"/>
          <a:stretch>
            <a:fillRect/>
          </a:stretch>
        </p:blipFill>
        <p:spPr bwMode="auto">
          <a:xfrm>
            <a:off x="7316763" y="4482704"/>
            <a:ext cx="1141883" cy="125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2930" name="Text Box 18"/>
          <p:cNvSpPr txBox="1">
            <a:spLocks noChangeArrowheads="1"/>
          </p:cNvSpPr>
          <p:nvPr/>
        </p:nvSpPr>
        <p:spPr bwMode="auto">
          <a:xfrm>
            <a:off x="5639098" y="1256854"/>
            <a:ext cx="3504902" cy="39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83" tIns="45692" rIns="91383" bIns="45692">
            <a:spAutoFit/>
          </a:bodyPr>
          <a:lstStyle>
            <a:lvl1pPr eaLnBrk="0" hangingPunct="0">
              <a:defRPr sz="4300">
                <a:solidFill>
                  <a:srgbClr val="000000"/>
                </a:solidFill>
                <a:latin typeface="Gill Sans" charset="0"/>
                <a:ea typeface="ヒラギノ角ゴ ProN W3" charset="-128"/>
                <a:sym typeface="Gill Sans" charset="0"/>
              </a:defRPr>
            </a:lvl1pPr>
            <a:lvl2pPr marL="742950" indent="-285750" eaLnBrk="0" hangingPunct="0">
              <a:defRPr sz="4300">
                <a:solidFill>
                  <a:srgbClr val="000000"/>
                </a:solidFill>
                <a:latin typeface="Gill Sans" charset="0"/>
                <a:ea typeface="ヒラギノ角ゴ ProN W3" charset="-128"/>
                <a:sym typeface="Gill Sans" charset="0"/>
              </a:defRPr>
            </a:lvl2pPr>
            <a:lvl3pPr marL="1143000" indent="-228600" eaLnBrk="0" hangingPunct="0">
              <a:defRPr sz="4300">
                <a:solidFill>
                  <a:srgbClr val="000000"/>
                </a:solidFill>
                <a:latin typeface="Gill Sans" charset="0"/>
                <a:ea typeface="ヒラギノ角ゴ ProN W3" charset="-128"/>
                <a:sym typeface="Gill Sans" charset="0"/>
              </a:defRPr>
            </a:lvl3pPr>
            <a:lvl4pPr marL="1600200" indent="-228600" eaLnBrk="0" hangingPunct="0">
              <a:defRPr sz="4300">
                <a:solidFill>
                  <a:srgbClr val="000000"/>
                </a:solidFill>
                <a:latin typeface="Gill Sans" charset="0"/>
                <a:ea typeface="ヒラギノ角ゴ ProN W3" charset="-128"/>
                <a:sym typeface="Gill Sans" charset="0"/>
              </a:defRPr>
            </a:lvl4pPr>
            <a:lvl5pPr marL="2057400" indent="-228600" eaLnBrk="0" hangingPunct="0">
              <a:defRPr sz="43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300">
                <a:solidFill>
                  <a:srgbClr val="000000"/>
                </a:solidFill>
                <a:latin typeface="Gill Sans" charset="0"/>
                <a:ea typeface="ヒラギノ角ゴ ProN W3" charset="-128"/>
                <a:sym typeface="Gill Sans" charset="0"/>
              </a:defRPr>
            </a:lvl9pPr>
          </a:lstStyle>
          <a:p>
            <a:pPr eaLnBrk="1" hangingPunct="1">
              <a:spcBef>
                <a:spcPct val="50000"/>
              </a:spcBef>
            </a:pPr>
            <a:r>
              <a:rPr lang="en-US" sz="2000" b="1">
                <a:solidFill>
                  <a:schemeClr val="accent2"/>
                </a:solidFill>
                <a:latin typeface="Arial" pitchFamily="34" charset="0"/>
                <a:cs typeface="Arial" pitchFamily="34" charset="0"/>
              </a:rPr>
              <a:t>USB receiver &amp; processor</a:t>
            </a:r>
          </a:p>
        </p:txBody>
      </p:sp>
      <p:grpSp>
        <p:nvGrpSpPr>
          <p:cNvPr id="96264" name="Group 5"/>
          <p:cNvGrpSpPr>
            <a:grpSpLocks/>
          </p:cNvGrpSpPr>
          <p:nvPr/>
        </p:nvGrpSpPr>
        <p:grpSpPr bwMode="auto">
          <a:xfrm>
            <a:off x="535781" y="1140768"/>
            <a:ext cx="4250531" cy="2127498"/>
            <a:chOff x="3553" y="2490"/>
            <a:chExt cx="1930" cy="966"/>
          </a:xfrm>
        </p:grpSpPr>
        <p:pic>
          <p:nvPicPr>
            <p:cNvPr id="96274" name="Picture 21" descr="Rehab Gaming sketch - peggle wireless web3"/>
            <p:cNvPicPr>
              <a:picLocks noChangeAspect="1" noChangeArrowheads="1"/>
            </p:cNvPicPr>
            <p:nvPr/>
          </p:nvPicPr>
          <p:blipFill>
            <a:blip r:embed="rId6">
              <a:extLst>
                <a:ext uri="{28A0092B-C50C-407E-A947-70E740481C1C}">
                  <a14:useLocalDpi xmlns:a14="http://schemas.microsoft.com/office/drawing/2010/main" val="0"/>
                </a:ext>
              </a:extLst>
            </a:blip>
            <a:srcRect t="34842" r="65909" b="14479"/>
            <a:stretch>
              <a:fillRect/>
            </a:stretch>
          </p:blipFill>
          <p:spPr bwMode="auto">
            <a:xfrm>
              <a:off x="3553" y="2784"/>
              <a:ext cx="119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5" name="Picture 15" descr="Rehab Gaming sketch - peggle wireless"/>
            <p:cNvPicPr>
              <a:picLocks noChangeAspect="1" noChangeArrowheads="1"/>
            </p:cNvPicPr>
            <p:nvPr/>
          </p:nvPicPr>
          <p:blipFill>
            <a:blip r:embed="rId7">
              <a:extLst>
                <a:ext uri="{28A0092B-C50C-407E-A947-70E740481C1C}">
                  <a14:useLocalDpi xmlns:a14="http://schemas.microsoft.com/office/drawing/2010/main" val="0"/>
                </a:ext>
              </a:extLst>
            </a:blip>
            <a:srcRect l="57172" t="6888" b="16510"/>
            <a:stretch>
              <a:fillRect/>
            </a:stretch>
          </p:blipFill>
          <p:spPr bwMode="auto">
            <a:xfrm>
              <a:off x="4656" y="2569"/>
              <a:ext cx="827" cy="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6" name="Picture 25" descr="Rehab Gaming sketch - wireless sleeve web"/>
            <p:cNvPicPr>
              <a:picLocks noChangeAspect="1" noChangeArrowheads="1"/>
            </p:cNvPicPr>
            <p:nvPr/>
          </p:nvPicPr>
          <p:blipFill>
            <a:blip r:embed="rId8">
              <a:extLst>
                <a:ext uri="{28A0092B-C50C-407E-A947-70E740481C1C}">
                  <a14:useLocalDpi xmlns:a14="http://schemas.microsoft.com/office/drawing/2010/main" val="0"/>
                </a:ext>
              </a:extLst>
            </a:blip>
            <a:srcRect l="21939" t="14061" r="65924" b="71880"/>
            <a:stretch>
              <a:fillRect/>
            </a:stretch>
          </p:blipFill>
          <p:spPr bwMode="auto">
            <a:xfrm>
              <a:off x="4266" y="2490"/>
              <a:ext cx="4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 name="Content Placeholder 3"/>
          <p:cNvPicPr>
            <a:picLocks noChangeAspect="1"/>
          </p:cNvPicPr>
          <p:nvPr/>
        </p:nvPicPr>
        <p:blipFill>
          <a:blip r:embed="rId9">
            <a:extLst>
              <a:ext uri="{28A0092B-C50C-407E-A947-70E740481C1C}">
                <a14:useLocalDpi xmlns:a14="http://schemas.microsoft.com/office/drawing/2010/main" val="0"/>
              </a:ext>
            </a:extLst>
          </a:blip>
          <a:srcRect l="27672" t="6593" r="44656" b="65401"/>
          <a:stretch>
            <a:fillRect/>
          </a:stretch>
        </p:blipFill>
        <p:spPr bwMode="auto">
          <a:xfrm>
            <a:off x="553641" y="3552900"/>
            <a:ext cx="1743521" cy="13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rcRect l="22675" t="17972" r="11430" b="20738"/>
          <a:stretch>
            <a:fillRect/>
          </a:stretch>
        </p:blipFill>
        <p:spPr bwMode="auto">
          <a:xfrm>
            <a:off x="1906488" y="4406801"/>
            <a:ext cx="1875234" cy="130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rcRect l="19165" t="19557" r="3627" b="15385"/>
          <a:stretch>
            <a:fillRect/>
          </a:stretch>
        </p:blipFill>
        <p:spPr bwMode="auto">
          <a:xfrm>
            <a:off x="3065115" y="5416973"/>
            <a:ext cx="2040434" cy="128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458147" y="4343178"/>
            <a:ext cx="1942207" cy="145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9205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2927"/>
                                        </p:tgtEl>
                                        <p:attrNameLst>
                                          <p:attrName>style.visibility</p:attrName>
                                        </p:attrNameLst>
                                      </p:cBhvr>
                                      <p:to>
                                        <p:strVal val="visible"/>
                                      </p:to>
                                    </p:set>
                                    <p:animEffect transition="in" filter="fade">
                                      <p:cBhvr>
                                        <p:cTn id="19" dur="500"/>
                                        <p:tgtEl>
                                          <p:spTgt spid="42292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22930"/>
                                        </p:tgtEl>
                                        <p:attrNameLst>
                                          <p:attrName>style.visibility</p:attrName>
                                        </p:attrNameLst>
                                      </p:cBhvr>
                                      <p:to>
                                        <p:strVal val="visible"/>
                                      </p:to>
                                    </p:set>
                                    <p:animEffect transition="in" filter="fade">
                                      <p:cBhvr>
                                        <p:cTn id="24" dur="500"/>
                                        <p:tgtEl>
                                          <p:spTgt spid="422930"/>
                                        </p:tgtEl>
                                      </p:cBhvr>
                                    </p:animEffect>
                                  </p:childTnLst>
                                </p:cTn>
                              </p:par>
                              <p:par>
                                <p:cTn id="25" presetID="10" presetClass="entr" presetSubtype="0" fill="hold" nodeType="withEffect">
                                  <p:stCondLst>
                                    <p:cond delay="0"/>
                                  </p:stCondLst>
                                  <p:childTnLst>
                                    <p:set>
                                      <p:cBhvr>
                                        <p:cTn id="26" dur="1" fill="hold">
                                          <p:stCondLst>
                                            <p:cond delay="0"/>
                                          </p:stCondLst>
                                        </p:cTn>
                                        <p:tgtEl>
                                          <p:spTgt spid="422916"/>
                                        </p:tgtEl>
                                        <p:attrNameLst>
                                          <p:attrName>style.visibility</p:attrName>
                                        </p:attrNameLst>
                                      </p:cBhvr>
                                      <p:to>
                                        <p:strVal val="visible"/>
                                      </p:to>
                                    </p:set>
                                    <p:animEffect transition="in" filter="fade">
                                      <p:cBhvr>
                                        <p:cTn id="27" dur="500"/>
                                        <p:tgtEl>
                                          <p:spTgt spid="4229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22914"/>
                                        </p:tgtEl>
                                        <p:attrNameLst>
                                          <p:attrName>style.visibility</p:attrName>
                                        </p:attrNameLst>
                                      </p:cBhvr>
                                      <p:to>
                                        <p:strVal val="visible"/>
                                      </p:to>
                                    </p:set>
                                    <p:animEffect transition="in" filter="fade">
                                      <p:cBhvr>
                                        <p:cTn id="32" dur="500"/>
                                        <p:tgtEl>
                                          <p:spTgt spid="422914"/>
                                        </p:tgtEl>
                                      </p:cBhvr>
                                    </p:animEffect>
                                  </p:childTnLst>
                                </p:cTn>
                              </p:par>
                              <p:par>
                                <p:cTn id="33" presetID="10" presetClass="entr" presetSubtype="0" fill="hold" nodeType="withEffect">
                                  <p:stCondLst>
                                    <p:cond delay="0"/>
                                  </p:stCondLst>
                                  <p:childTnLst>
                                    <p:set>
                                      <p:cBhvr>
                                        <p:cTn id="34" dur="1" fill="hold">
                                          <p:stCondLst>
                                            <p:cond delay="0"/>
                                          </p:stCondLst>
                                        </p:cTn>
                                        <p:tgtEl>
                                          <p:spTgt spid="422929"/>
                                        </p:tgtEl>
                                        <p:attrNameLst>
                                          <p:attrName>style.visibility</p:attrName>
                                        </p:attrNameLst>
                                      </p:cBhvr>
                                      <p:to>
                                        <p:strVal val="visible"/>
                                      </p:to>
                                    </p:set>
                                    <p:animEffect transition="in" filter="fade">
                                      <p:cBhvr>
                                        <p:cTn id="35" dur="500"/>
                                        <p:tgtEl>
                                          <p:spTgt spid="422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27" grpId="0"/>
      <p:bldP spid="4229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TotalTime>
  <Words>934</Words>
  <Application>Microsoft Macintosh PowerPoint</Application>
  <PresentationFormat>On-screen Show (4:3)</PresentationFormat>
  <Paragraphs>92</Paragraphs>
  <Slides>13</Slides>
  <Notes>6</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CSNE Testbeds</vt:lpstr>
      <vt:lpstr>PowerPoint Presentation</vt:lpstr>
      <vt:lpstr>Testbed #1</vt:lpstr>
      <vt:lpstr>PowerPoint Presentation</vt:lpstr>
      <vt:lpstr>PowerPoint Presentation</vt:lpstr>
      <vt:lpstr>PowerPoint Presentation</vt:lpstr>
      <vt:lpstr>Testbed #2</vt:lpstr>
      <vt:lpstr>PowerPoint Presentation</vt:lpstr>
      <vt:lpstr>Wireless body-worn sensors</vt:lpstr>
      <vt:lpstr>Cloud-based home therapy software</vt:lpstr>
      <vt:lpstr>Testbed #3</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CSNE Testbeds</dc:title>
  <dc:creator>Kee Moon</dc:creator>
  <cp:lastModifiedBy>Kee Moon</cp:lastModifiedBy>
  <cp:revision>5</cp:revision>
  <dcterms:created xsi:type="dcterms:W3CDTF">2013-02-11T21:41:33Z</dcterms:created>
  <dcterms:modified xsi:type="dcterms:W3CDTF">2013-04-10T17:50:23Z</dcterms:modified>
</cp:coreProperties>
</file>